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png"/>
  <Override PartName="/ppt/media/image1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56" r:id="rId3"/>
    <p:sldId id="257" r:id="rId4"/>
    <p:sldId id="259" r:id="rId5"/>
    <p:sldId id="262" r:id="rId6"/>
    <p:sldId id="260" r:id="rId7"/>
    <p:sldId id="261" r:id="rId8"/>
    <p:sldId id="263" r:id="rId9"/>
    <p:sldId id="265" r:id="rId10"/>
    <p:sldId id="266" r:id="rId11"/>
    <p:sldId id="276" r:id="rId12"/>
    <p:sldId id="264"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9C24-9C34-4120-B878-F230CCD89D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BE2620-2984-4465-9307-AAB5B8A4F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B43345-16C1-4F24-B41A-50AC980748C9}"/>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B6F5B3EA-A527-4C5F-8C11-A8BDBB28AB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653BC2-A993-48A1-A688-6C797625C332}"/>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938971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AA9E3-0A2F-4555-B0CA-010E6C2083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642D83-A3AE-401F-831A-74E85A7B9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89C90-73A5-4E60-8E8D-2E168C1DA7A9}"/>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76A3AA4C-23EA-4755-8C92-FFDC4C192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FDF436-8860-430E-BCE9-95A1ADD47480}"/>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2882217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44A1C6-715C-4C28-A2EB-7E6D2C1CBC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7870EC-BB72-4D86-8518-018AE06A67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2ADAB-6681-46E6-917C-7EAF878D015F}"/>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1D5FB643-3E46-46FC-9809-357D4D101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776E3F-920C-4E8A-B69E-14329DCB21A9}"/>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1652791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C7A24-0B29-4C0F-AF4B-1368F9E90C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2F6D3-0DE3-41DD-8ED7-6718061979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34613-8617-45E5-A159-F767507B6F72}"/>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6B29D9B9-3139-4C5C-89FF-91054D5241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63812-AA3B-4BD3-AC2F-E7B7BEE9AA61}"/>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118194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EF990-F06E-488A-8E14-44FF138A3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185C59-5079-4AF2-AE23-EB678C3A31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EA9270-B47C-4D49-82F3-86F257EC1BC6}"/>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997E1999-B694-4310-A1A1-73C12015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87AFA-2DE3-4AB3-B343-758D4B12E14A}"/>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381670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88690-2034-4C18-8AF8-550BB82AA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C0BD9-FD52-469B-AE5B-D4F8E1BFC6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EB4629-2E21-40A1-AC84-19DBDDCA8E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51B9E2-59DF-493B-A6F1-EC61A9416351}"/>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6" name="Footer Placeholder 5">
            <a:extLst>
              <a:ext uri="{FF2B5EF4-FFF2-40B4-BE49-F238E27FC236}">
                <a16:creationId xmlns:a16="http://schemas.microsoft.com/office/drawing/2014/main" id="{A2C0A214-2E91-443F-B338-A776A5260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888B5-4CA8-4FAC-87AC-8C6754E3640A}"/>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2991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8C962-E3D1-4103-B190-F3AB28F1DB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7F4A88-AAC1-427D-96E4-85EA0B7B2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2D7F92-634B-45F7-9862-497A9FE1E9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2F23C0-1C75-4C3C-80F2-325CAC8F73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D7CD33-3D29-45DF-8E8E-CCE7087F6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C07383-4E1C-482C-B8B4-B0666039C7AA}"/>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8" name="Footer Placeholder 7">
            <a:extLst>
              <a:ext uri="{FF2B5EF4-FFF2-40B4-BE49-F238E27FC236}">
                <a16:creationId xmlns:a16="http://schemas.microsoft.com/office/drawing/2014/main" id="{2DFE0635-B33E-463F-86FA-5F59C7E3D0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33BAA3-06D7-4594-BB05-BFAAF9A6C667}"/>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4014492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F768-757D-4B0A-95BD-EDCABBCC42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92A87-794F-48F1-8FC4-E2B511065960}"/>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4" name="Footer Placeholder 3">
            <a:extLst>
              <a:ext uri="{FF2B5EF4-FFF2-40B4-BE49-F238E27FC236}">
                <a16:creationId xmlns:a16="http://schemas.microsoft.com/office/drawing/2014/main" id="{4E11430E-F280-4A86-8429-E574120FE6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7E5309-7E3E-4326-B797-B64C3CE44260}"/>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2206708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DCFE93-6FD5-4A7A-854B-706C6B5CB87B}"/>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3" name="Footer Placeholder 2">
            <a:extLst>
              <a:ext uri="{FF2B5EF4-FFF2-40B4-BE49-F238E27FC236}">
                <a16:creationId xmlns:a16="http://schemas.microsoft.com/office/drawing/2014/main" id="{F4E955B5-DE42-4E25-B8D4-8B52743FEE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26D7CD-F1AF-466F-9309-34959F6FB859}"/>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2360091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923C-674C-4B72-98E5-428B4A1AD8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D5CA29-D4B4-4D3F-AE55-CC348FFE09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324233-EEA6-4351-B35E-8502D9C286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523E6A-05E7-407C-A8E3-BF288CE8FF40}"/>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6" name="Footer Placeholder 5">
            <a:extLst>
              <a:ext uri="{FF2B5EF4-FFF2-40B4-BE49-F238E27FC236}">
                <a16:creationId xmlns:a16="http://schemas.microsoft.com/office/drawing/2014/main" id="{B22AB1C6-B288-460B-AC06-8061BA841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3BDD1D-F746-41CE-9F0A-81282A6FE522}"/>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1081829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B8948-ED89-4EAA-99EF-F332FDBEA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4E2EC8-27C4-45C4-939C-572478A51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23A97C-41E3-4BB5-A147-89256D0BF7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66E96-3693-468B-B880-E7FA2CF522CF}"/>
              </a:ext>
            </a:extLst>
          </p:cNvPr>
          <p:cNvSpPr>
            <a:spLocks noGrp="1"/>
          </p:cNvSpPr>
          <p:nvPr>
            <p:ph type="dt" sz="half" idx="10"/>
          </p:nvPr>
        </p:nvSpPr>
        <p:spPr/>
        <p:txBody>
          <a:bodyPr/>
          <a:lstStyle/>
          <a:p>
            <a:fld id="{CCF4E546-48E9-4B91-B539-AF2044F3DAD3}" type="datetimeFigureOut">
              <a:rPr lang="en-US" smtClean="0"/>
              <a:t>05/14/19</a:t>
            </a:fld>
            <a:endParaRPr lang="en-US"/>
          </a:p>
        </p:txBody>
      </p:sp>
      <p:sp>
        <p:nvSpPr>
          <p:cNvPr id="6" name="Footer Placeholder 5">
            <a:extLst>
              <a:ext uri="{FF2B5EF4-FFF2-40B4-BE49-F238E27FC236}">
                <a16:creationId xmlns:a16="http://schemas.microsoft.com/office/drawing/2014/main" id="{08871044-CF0E-4D70-B388-D09A711743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4CC0A-8596-4178-BCD5-63956A7F45D1}"/>
              </a:ext>
            </a:extLst>
          </p:cNvPr>
          <p:cNvSpPr>
            <a:spLocks noGrp="1"/>
          </p:cNvSpPr>
          <p:nvPr>
            <p:ph type="sldNum" sz="quarter" idx="12"/>
          </p:nvPr>
        </p:nvSpPr>
        <p:spPr/>
        <p:txBody>
          <a:bodyPr/>
          <a:lstStyle/>
          <a:p>
            <a:fld id="{E21892D4-77E7-4AA1-A900-09FC96FFD450}" type="slidenum">
              <a:rPr lang="en-US" smtClean="0"/>
              <a:t>‹#›</a:t>
            </a:fld>
            <a:endParaRPr lang="en-US"/>
          </a:p>
        </p:txBody>
      </p:sp>
    </p:spTree>
    <p:extLst>
      <p:ext uri="{BB962C8B-B14F-4D97-AF65-F5344CB8AC3E}">
        <p14:creationId xmlns:p14="http://schemas.microsoft.com/office/powerpoint/2010/main" val="309544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541C2-DFCD-42E7-8DE1-CCB6AAF23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0AB921-513F-433E-99E6-90DBE7D5F8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05BC2-4B72-445F-B3E8-4E353B7F1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F4E546-48E9-4B91-B539-AF2044F3DAD3}" type="datetimeFigureOut">
              <a:rPr lang="en-US" smtClean="0"/>
              <a:t>05/14/19</a:t>
            </a:fld>
            <a:endParaRPr lang="en-US"/>
          </a:p>
        </p:txBody>
      </p:sp>
      <p:sp>
        <p:nvSpPr>
          <p:cNvPr id="5" name="Footer Placeholder 4">
            <a:extLst>
              <a:ext uri="{FF2B5EF4-FFF2-40B4-BE49-F238E27FC236}">
                <a16:creationId xmlns:a16="http://schemas.microsoft.com/office/drawing/2014/main" id="{D1258D04-30E0-4BC4-BA52-B928F24450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9AC5EB-0E7B-4853-883B-875F4A796D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1892D4-77E7-4AA1-A900-09FC96FFD450}" type="slidenum">
              <a:rPr lang="en-US" smtClean="0"/>
              <a:t>‹#›</a:t>
            </a:fld>
            <a:endParaRPr lang="en-US"/>
          </a:p>
        </p:txBody>
      </p:sp>
    </p:spTree>
    <p:extLst>
      <p:ext uri="{BB962C8B-B14F-4D97-AF65-F5344CB8AC3E}">
        <p14:creationId xmlns:p14="http://schemas.microsoft.com/office/powerpoint/2010/main" val="2732203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jp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2DFB-67E1-4B9D-A67A-92109DADD6FA}"/>
              </a:ext>
            </a:extLst>
          </p:cNvPr>
          <p:cNvSpPr>
            <a:spLocks noGrp="1"/>
          </p:cNvSpPr>
          <p:nvPr>
            <p:ph type="title"/>
          </p:nvPr>
        </p:nvSpPr>
        <p:spPr>
          <a:xfrm>
            <a:off x="838200" y="365125"/>
            <a:ext cx="10515600" cy="1993762"/>
          </a:xfrm>
        </p:spPr>
        <p:txBody>
          <a:bodyPr>
            <a:noAutofit/>
          </a:bodyPr>
          <a:lstStyle/>
          <a:p>
            <a:pPr algn="ctr"/>
            <a:r>
              <a:rPr lang="en-US" sz="7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Nghiên Cứu Phát Triển </a:t>
            </a:r>
            <a:br>
              <a:rPr lang="en-US" sz="7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br>
            <a:r>
              <a:rPr lang="en-US" sz="72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Robot Hút Bụi Thông Minh</a:t>
            </a:r>
          </a:p>
        </p:txBody>
      </p:sp>
      <p:sp>
        <p:nvSpPr>
          <p:cNvPr id="3" name="Content Placeholder 2">
            <a:extLst>
              <a:ext uri="{FF2B5EF4-FFF2-40B4-BE49-F238E27FC236}">
                <a16:creationId xmlns:a16="http://schemas.microsoft.com/office/drawing/2014/main" id="{96D307D1-7519-4DD9-94AD-952CF7284CD4}"/>
              </a:ext>
            </a:extLst>
          </p:cNvPr>
          <p:cNvSpPr>
            <a:spLocks noGrp="1"/>
          </p:cNvSpPr>
          <p:nvPr>
            <p:ph idx="1"/>
          </p:nvPr>
        </p:nvSpPr>
        <p:spPr>
          <a:xfrm>
            <a:off x="954156" y="3193774"/>
            <a:ext cx="10399643" cy="3299101"/>
          </a:xfrm>
        </p:spPr>
        <p:txBody>
          <a:bodyPr>
            <a:normAutofit fontScale="92500" lnSpcReduction="20000"/>
          </a:bodyPr>
          <a:lstStyle/>
          <a:p>
            <a:pPr marL="0" indent="0">
              <a:buNone/>
            </a:pPr>
            <a:r>
              <a:rPr lang="en-US" b="1">
                <a:latin typeface="Times New Roman" panose="02020603050405020304" pitchFamily="18" charset="0"/>
                <a:cs typeface="Times New Roman" panose="02020603050405020304" pitchFamily="18" charset="0"/>
              </a:rPr>
              <a:t>			</a:t>
            </a:r>
          </a:p>
          <a:p>
            <a:pPr marL="0" indent="0">
              <a:buNone/>
            </a:pPr>
            <a:r>
              <a:rPr lang="en-US" b="1">
                <a:latin typeface="Times New Roman" panose="02020603050405020304" pitchFamily="18" charset="0"/>
                <a:cs typeface="Times New Roman" panose="02020603050405020304" pitchFamily="18" charset="0"/>
              </a:rPr>
              <a:t>		           </a:t>
            </a:r>
            <a:r>
              <a:rPr lang="en-US" sz="2600" b="1">
                <a:latin typeface="Times New Roman" panose="02020603050405020304" pitchFamily="18" charset="0"/>
                <a:cs typeface="Times New Roman" panose="02020603050405020304" pitchFamily="18" charset="0"/>
              </a:rPr>
              <a:t>Thành viên:</a:t>
            </a:r>
          </a:p>
          <a:p>
            <a:pPr marL="457200" lvl="1" indent="0">
              <a:buNone/>
            </a:pPr>
            <a:r>
              <a:rPr lang="en-US" sz="2600">
                <a:latin typeface="Times New Roman" panose="02020603050405020304" pitchFamily="18" charset="0"/>
                <a:cs typeface="Times New Roman" panose="02020603050405020304" pitchFamily="18" charset="0"/>
              </a:rPr>
              <a:t>                                           Nguyễn Trần Hải : 62PM2</a:t>
            </a:r>
          </a:p>
          <a:p>
            <a:pPr marL="457200" lvl="1" indent="0">
              <a:buNone/>
            </a:pPr>
            <a:r>
              <a:rPr lang="en-US" sz="2600">
                <a:latin typeface="Times New Roman" panose="02020603050405020304" pitchFamily="18" charset="0"/>
                <a:cs typeface="Times New Roman" panose="02020603050405020304" pitchFamily="18" charset="0"/>
              </a:rPr>
              <a:t>                                           Nguyễn Bá D</a:t>
            </a:r>
            <a:r>
              <a:rPr lang="vi-VN" sz="2600">
                <a:latin typeface="Times New Roman" panose="02020603050405020304" pitchFamily="18" charset="0"/>
                <a:cs typeface="Times New Roman" panose="02020603050405020304" pitchFamily="18" charset="0"/>
              </a:rPr>
              <a:t>ư</a:t>
            </a:r>
            <a:r>
              <a:rPr lang="en-US" sz="2600">
                <a:latin typeface="Times New Roman" panose="02020603050405020304" pitchFamily="18" charset="0"/>
                <a:cs typeface="Times New Roman" panose="02020603050405020304" pitchFamily="18" charset="0"/>
              </a:rPr>
              <a:t>ơng : 62PM2</a:t>
            </a:r>
          </a:p>
          <a:p>
            <a:pPr marL="457200" lvl="1" indent="0">
              <a:buNone/>
            </a:pPr>
            <a:r>
              <a:rPr lang="en-US" sz="2600">
                <a:latin typeface="Times New Roman" panose="02020603050405020304" pitchFamily="18" charset="0"/>
                <a:cs typeface="Times New Roman" panose="02020603050405020304" pitchFamily="18" charset="0"/>
              </a:rPr>
              <a:t>                                           Trịnh Thị Oanh :62PM2</a:t>
            </a:r>
          </a:p>
          <a:p>
            <a:pPr marL="457200" lvl="1" indent="0">
              <a:buNone/>
            </a:pPr>
            <a:r>
              <a:rPr lang="en-US" sz="2600">
                <a:latin typeface="Times New Roman" panose="02020603050405020304" pitchFamily="18" charset="0"/>
                <a:cs typeface="Times New Roman" panose="02020603050405020304" pitchFamily="18" charset="0"/>
              </a:rPr>
              <a:t>                                           Nguyễn Thị Thanh Th</a:t>
            </a:r>
            <a:r>
              <a:rPr lang="vi-VN" sz="2600">
                <a:latin typeface="Times New Roman" panose="02020603050405020304" pitchFamily="18" charset="0"/>
                <a:cs typeface="Times New Roman" panose="02020603050405020304" pitchFamily="18" charset="0"/>
              </a:rPr>
              <a:t>ư</a:t>
            </a:r>
            <a:r>
              <a:rPr lang="en-US" sz="2600">
                <a:latin typeface="Times New Roman" panose="02020603050405020304" pitchFamily="18" charset="0"/>
                <a:cs typeface="Times New Roman" panose="02020603050405020304" pitchFamily="18" charset="0"/>
              </a:rPr>
              <a:t> : 62PM2</a:t>
            </a:r>
          </a:p>
          <a:p>
            <a:pPr marL="0" indent="0">
              <a:buNone/>
            </a:pPr>
            <a:r>
              <a:rPr lang="en-US" b="1">
                <a:latin typeface="Times New Roman" panose="02020603050405020304" pitchFamily="18" charset="0"/>
                <a:cs typeface="Times New Roman" panose="02020603050405020304" pitchFamily="18" charset="0"/>
              </a:rPr>
              <a:t>		           </a:t>
            </a:r>
            <a:r>
              <a:rPr lang="en-US" sz="2600" b="1">
                <a:latin typeface="Times New Roman" panose="02020603050405020304" pitchFamily="18" charset="0"/>
                <a:cs typeface="Times New Roman" panose="02020603050405020304" pitchFamily="18" charset="0"/>
              </a:rPr>
              <a:t>Giảng viên h</a:t>
            </a:r>
            <a:r>
              <a:rPr lang="vi-VN" sz="2600" b="1">
                <a:latin typeface="Times New Roman" panose="02020603050405020304" pitchFamily="18" charset="0"/>
                <a:cs typeface="Times New Roman" panose="02020603050405020304" pitchFamily="18" charset="0"/>
              </a:rPr>
              <a:t>ư</a:t>
            </a:r>
            <a:r>
              <a:rPr lang="en-US" sz="2600" b="1">
                <a:latin typeface="Times New Roman" panose="02020603050405020304" pitchFamily="18" charset="0"/>
                <a:cs typeface="Times New Roman" panose="02020603050405020304" pitchFamily="18" charset="0"/>
              </a:rPr>
              <a:t>ớng dẫn :</a:t>
            </a:r>
          </a:p>
          <a:p>
            <a:pPr marL="0" indent="0">
              <a:buNone/>
            </a:pPr>
            <a:r>
              <a:rPr lang="en-US" sz="2600">
                <a:latin typeface="Times New Roman" panose="02020603050405020304" pitchFamily="18" charset="0"/>
                <a:cs typeface="Times New Roman" panose="02020603050405020304" pitchFamily="18" charset="0"/>
              </a:rPr>
              <a:t>				ThS. Lê Đức Quang </a:t>
            </a:r>
          </a:p>
          <a:p>
            <a:pPr marL="0" indent="0">
              <a:buNone/>
            </a:pPr>
            <a:r>
              <a:rPr lang="en-US" sz="2600">
                <a:latin typeface="Times New Roman" panose="02020603050405020304" pitchFamily="18" charset="0"/>
                <a:cs typeface="Times New Roman" panose="02020603050405020304" pitchFamily="18" charset="0"/>
              </a:rPr>
              <a:t>				Bộ môn : Kỹ thuật Hệ thống và Mạng máy tính</a:t>
            </a:r>
          </a:p>
        </p:txBody>
      </p:sp>
    </p:spTree>
    <p:extLst>
      <p:ext uri="{BB962C8B-B14F-4D97-AF65-F5344CB8AC3E}">
        <p14:creationId xmlns:p14="http://schemas.microsoft.com/office/powerpoint/2010/main" val="184946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00B0F0">
                  <a:lumMod val="90000"/>
                </a:srgbClr>
              </a:gs>
              <a:gs pos="25000">
                <a:srgbClr val="00B0F0">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6A4D4E1-1289-4B7A-9A67-B3229BE1A84F}"/>
              </a:ext>
            </a:extLst>
          </p:cNvPr>
          <p:cNvSpPr>
            <a:spLocks noGrp="1"/>
          </p:cNvSpPr>
          <p:nvPr>
            <p:ph type="title"/>
          </p:nvPr>
        </p:nvSpPr>
        <p:spPr>
          <a:xfrm>
            <a:off x="172279" y="2053641"/>
            <a:ext cx="4837044" cy="2760098"/>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2. HECTOR </a:t>
            </a:r>
            <a:br>
              <a:rPr lang="en-US">
                <a:solidFill>
                  <a:srgbClr val="FFFFFF"/>
                </a:solidFill>
                <a:latin typeface="Times New Roman" panose="02020603050405020304" pitchFamily="18" charset="0"/>
                <a:cs typeface="Times New Roman" panose="02020603050405020304" pitchFamily="18" charset="0"/>
              </a:rPr>
            </a:br>
            <a:r>
              <a:rPr lang="en-US">
                <a:solidFill>
                  <a:srgbClr val="FFFFFF"/>
                </a:solidFill>
                <a:latin typeface="Times New Roman" panose="02020603050405020304" pitchFamily="18" charset="0"/>
                <a:cs typeface="Times New Roman" panose="02020603050405020304" pitchFamily="18" charset="0"/>
              </a:rPr>
              <a:t>            SLAM</a:t>
            </a:r>
          </a:p>
        </p:txBody>
      </p:sp>
      <p:sp>
        <p:nvSpPr>
          <p:cNvPr id="5" name="Content Placeholder 4">
            <a:extLst>
              <a:ext uri="{FF2B5EF4-FFF2-40B4-BE49-F238E27FC236}">
                <a16:creationId xmlns:a16="http://schemas.microsoft.com/office/drawing/2014/main" id="{DD627CEB-99BE-469A-BA99-8754253CF874}"/>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latin typeface="Times New Roman" panose="02020603050405020304" pitchFamily="18" charset="0"/>
                <a:cs typeface="Times New Roman" panose="02020603050405020304" pitchFamily="18" charset="0"/>
              </a:rPr>
              <a:t>    Hector SLAM là một cách tiếp cận SLAM  được sử dụng mà không cần odometry cũng như là không cần nền tảng để đưa ra các hành  động lên, xuống và quay quanh trục. Nó được hỗ trợ bởi tỷ lệ cập nhật cao của hệ thống LIDAR hiện đại như Hokuyo UTM-30LX và cung cấp vị trí tượng hình 2D dựa trên tốc độ quét của cảm biến (40Hz cho UTM 30LX)</a:t>
            </a:r>
            <a:endParaRPr lang="en-US" sz="2400">
              <a:solidFill>
                <a:srgbClr val="000000"/>
              </a:solidFill>
            </a:endParaRPr>
          </a:p>
        </p:txBody>
      </p:sp>
    </p:spTree>
    <p:extLst>
      <p:ext uri="{BB962C8B-B14F-4D97-AF65-F5344CB8AC3E}">
        <p14:creationId xmlns:p14="http://schemas.microsoft.com/office/powerpoint/2010/main" val="104832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8C22B-4E5C-4253-9AA5-E03E50A620EF}"/>
              </a:ext>
            </a:extLst>
          </p:cNvPr>
          <p:cNvSpPr>
            <a:spLocks noGrp="1"/>
          </p:cNvSpPr>
          <p:nvPr>
            <p:ph type="title"/>
          </p:nvPr>
        </p:nvSpPr>
        <p:spPr>
          <a:xfrm>
            <a:off x="838200" y="365125"/>
            <a:ext cx="10515600" cy="708301"/>
          </a:xfrm>
        </p:spPr>
        <p:txBody>
          <a:bodyPr>
            <a:normAutofit/>
          </a:bodyPr>
          <a:lstStyle/>
          <a:p>
            <a:r>
              <a:rPr lang="en-US" sz="2800">
                <a:latin typeface="Times New Roman" panose="02020603050405020304" pitchFamily="18" charset="0"/>
                <a:cs typeface="Times New Roman" panose="02020603050405020304" pitchFamily="18" charset="0"/>
              </a:rPr>
              <a:t>Hoạt động của Hector mapping:</a:t>
            </a:r>
          </a:p>
        </p:txBody>
      </p:sp>
      <p:sp>
        <p:nvSpPr>
          <p:cNvPr id="3" name="Content Placeholder 2">
            <a:extLst>
              <a:ext uri="{FF2B5EF4-FFF2-40B4-BE49-F238E27FC236}">
                <a16:creationId xmlns:a16="http://schemas.microsoft.com/office/drawing/2014/main" id="{0585A3DA-9C2A-48D7-896E-7467E22D4A1F}"/>
              </a:ext>
            </a:extLst>
          </p:cNvPr>
          <p:cNvSpPr>
            <a:spLocks noGrp="1"/>
          </p:cNvSpPr>
          <p:nvPr>
            <p:ph idx="1"/>
          </p:nvPr>
        </p:nvSpPr>
        <p:spPr>
          <a:xfrm>
            <a:off x="622852" y="1073426"/>
            <a:ext cx="10730948" cy="4864998"/>
          </a:xfrm>
        </p:spPr>
        <p:txBody>
          <a:bodyPr>
            <a:normAutofit/>
          </a:bodyPr>
          <a:lstStyle/>
          <a:p>
            <a:pPr marL="0" indent="0">
              <a:buNone/>
            </a:pPr>
            <a:r>
              <a:rPr lang="en-US" sz="2400">
                <a:latin typeface="+mj-lt"/>
              </a:rPr>
              <a:t>        </a:t>
            </a:r>
            <a:r>
              <a:rPr lang="vi-VN" sz="2400">
                <a:latin typeface="+mj-lt"/>
              </a:rPr>
              <a:t>Điều hướng dựa trên SLAM yêu cầu bản đồ SLAM. Nó là cơ sở của phần điều hướng. Nó phải là một bản đồ chi tiết, vì vậy thuật toán định vị sẽ hoạt động đúng</a:t>
            </a:r>
            <a:r>
              <a:rPr lang="en-US" sz="2400">
                <a:latin typeface="+mj-lt"/>
              </a:rPr>
              <a:t>.</a:t>
            </a:r>
            <a:endParaRPr lang="vi-VN" sz="2400">
              <a:latin typeface="+mj-lt"/>
            </a:endParaRPr>
          </a:p>
          <a:p>
            <a:pPr marL="0" indent="0">
              <a:buNone/>
            </a:pPr>
            <a:r>
              <a:rPr lang="en-US" sz="2400">
                <a:latin typeface="+mj-lt"/>
              </a:rPr>
              <a:t>        </a:t>
            </a:r>
            <a:r>
              <a:rPr lang="vi-VN" sz="2400">
                <a:latin typeface="+mj-lt"/>
              </a:rPr>
              <a:t>Thuật toán này sử dụng dữ liệu cảm biến LiDAR để tạo bản đồ cho toàn bộ khu vực, trong đó chiếc xe sẽ lái sau đó</a:t>
            </a:r>
            <a:r>
              <a:rPr lang="en-US" sz="2400">
                <a:latin typeface="+mj-lt"/>
              </a:rPr>
              <a:t>.</a:t>
            </a:r>
          </a:p>
          <a:p>
            <a:pPr marL="0" indent="0">
              <a:buNone/>
            </a:pPr>
            <a:r>
              <a:rPr lang="en-US" sz="2400">
                <a:latin typeface="+mj-lt"/>
              </a:rPr>
              <a:t>        </a:t>
            </a:r>
            <a:r>
              <a:rPr lang="vi-VN" sz="2400">
                <a:latin typeface="+mj-lt"/>
              </a:rPr>
              <a:t>Toàn bộ khu vực được thể hiện dưới dạng bản đồ lưới 2D</a:t>
            </a:r>
            <a:r>
              <a:rPr lang="en-US" sz="2400">
                <a:latin typeface="+mj-lt"/>
              </a:rPr>
              <a:t>.</a:t>
            </a:r>
          </a:p>
          <a:p>
            <a:pPr marL="0" indent="0">
              <a:buNone/>
            </a:pPr>
            <a:r>
              <a:rPr lang="vi-VN" sz="2400">
                <a:latin typeface="+mj-lt"/>
              </a:rPr>
              <a:t>Xác định vị trí trên bản đồ 2D </a:t>
            </a:r>
            <a:endParaRPr lang="en-US" sz="2400">
              <a:latin typeface="+mj-lt"/>
            </a:endParaRPr>
          </a:p>
          <a:p>
            <a:pPr marL="0" indent="0">
              <a:buNone/>
            </a:pPr>
            <a:r>
              <a:rPr lang="en-US" sz="2400">
                <a:latin typeface="+mj-lt"/>
              </a:rPr>
              <a:t>      </a:t>
            </a:r>
            <a:r>
              <a:rPr lang="vi-VN" sz="2400">
                <a:latin typeface="+mj-lt"/>
              </a:rPr>
              <a:t>Việc ước tính tư thế của robot được thực hiện bằng một phép lặp đơn giản. Đầu tiên dự án điểm cuối lên bản đồ dựa trên ước tính tư thế hiện tại. Tiếp theo, ước tính độ dốc xác suất chiếm chỗ bản đồ tại điểm cuối quét. Và cuối cùng nhưng không kém phần thực hiện phép lặp Gauss-Newton để tinh chỉnh ước lượng tư thế. Dựa trên ước tính tư thế của robot và dữ liệu cảm biến, có thể xây dựng một bản đồ được xác định rõ ràng với tất cả các chướng ngại vật có trong khu vực.</a:t>
            </a:r>
            <a:endParaRPr lang="en-US" sz="2400">
              <a:latin typeface="+mj-lt"/>
            </a:endParaRPr>
          </a:p>
        </p:txBody>
      </p:sp>
    </p:spTree>
    <p:extLst>
      <p:ext uri="{BB962C8B-B14F-4D97-AF65-F5344CB8AC3E}">
        <p14:creationId xmlns:p14="http://schemas.microsoft.com/office/powerpoint/2010/main" val="341509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4C14-B6B7-4377-BE32-F0A4F850EB85}"/>
              </a:ext>
            </a:extLst>
          </p:cNvPr>
          <p:cNvSpPr>
            <a:spLocks noGrp="1"/>
          </p:cNvSpPr>
          <p:nvPr>
            <p:ph type="title"/>
          </p:nvPr>
        </p:nvSpPr>
        <p:spPr>
          <a:xfrm>
            <a:off x="732183" y="1279525"/>
            <a:ext cx="10515600" cy="1325563"/>
          </a:xfrm>
        </p:spPr>
        <p:txBody>
          <a:bodyPr>
            <a:normAutofit/>
          </a:bodyPr>
          <a:lstStyle/>
          <a:p>
            <a:pPr algn="ctr"/>
            <a:r>
              <a:rPr lang="vi-VN" sz="3600"/>
              <a:t>CHƯƠNG 3: PHÁT TRIỂN ROBOT HÚT BỤI THÔNG MINH</a:t>
            </a:r>
            <a:endParaRPr lang="en-US" sz="3600"/>
          </a:p>
        </p:txBody>
      </p:sp>
      <p:sp>
        <p:nvSpPr>
          <p:cNvPr id="5" name="Content Placeholder 4">
            <a:extLst>
              <a:ext uri="{FF2B5EF4-FFF2-40B4-BE49-F238E27FC236}">
                <a16:creationId xmlns:a16="http://schemas.microsoft.com/office/drawing/2014/main" id="{BFEB0E32-288D-4397-ADCD-E8D951D94B4F}"/>
              </a:ext>
            </a:extLst>
          </p:cNvPr>
          <p:cNvSpPr>
            <a:spLocks noGrp="1"/>
          </p:cNvSpPr>
          <p:nvPr>
            <p:ph idx="1"/>
          </p:nvPr>
        </p:nvSpPr>
        <p:spPr>
          <a:xfrm>
            <a:off x="1537252" y="3326295"/>
            <a:ext cx="8348870" cy="2491409"/>
          </a:xfrm>
        </p:spPr>
        <p:txBody>
          <a:bodyPr/>
          <a:lstStyle/>
          <a:p>
            <a:pPr marL="0" indent="0">
              <a:buNone/>
            </a:pPr>
            <a:r>
              <a:rPr lang="en-US">
                <a:latin typeface="Times New Roman" panose="02020603050405020304" pitchFamily="18" charset="0"/>
                <a:cs typeface="Times New Roman" panose="02020603050405020304" pitchFamily="18" charset="0"/>
              </a:rPr>
              <a:t>1.</a:t>
            </a:r>
            <a:r>
              <a:rPr lang="vi-VN">
                <a:latin typeface="Times New Roman" panose="02020603050405020304" pitchFamily="18" charset="0"/>
                <a:cs typeface="Times New Roman" panose="02020603050405020304" pitchFamily="18" charset="0"/>
              </a:rPr>
              <a:t>Giới thiệu các chức năng của Robot</a:t>
            </a:r>
          </a:p>
          <a:p>
            <a:pPr marL="0" indent="0">
              <a:buNone/>
            </a:pPr>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Robot hút bụi được xây dựng trong đề tài này là một nguyên mẫu robot hút bụi thông minh có các tính năng tương tự các robot hút bụi hiện có trên thị trường. Các tính năng đó là hút bụi, thiết lập bản đồ</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56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EB38-FFDD-4BA3-B80B-F4C35C495D31}"/>
              </a:ext>
            </a:extLst>
          </p:cNvPr>
          <p:cNvSpPr>
            <a:spLocks noGrp="1"/>
          </p:cNvSpPr>
          <p:nvPr>
            <p:ph type="title"/>
          </p:nvPr>
        </p:nvSpPr>
        <p:spPr>
          <a:xfrm>
            <a:off x="824948" y="169311"/>
            <a:ext cx="4727713" cy="1036637"/>
          </a:xfrm>
        </p:spPr>
        <p:txBody>
          <a:bodyPr>
            <a:normAutofit/>
          </a:bodyPr>
          <a:lstStyle/>
          <a:p>
            <a:r>
              <a:rPr lang="vi-VN" sz="2400">
                <a:cs typeface="Times New Roman" panose="02020603050405020304" pitchFamily="18" charset="0"/>
              </a:rPr>
              <a:t> Sơ đồ hoạt động của Robot</a:t>
            </a:r>
            <a:br>
              <a:rPr lang="en-US" sz="2400">
                <a:cs typeface="Times New Roman" panose="02020603050405020304" pitchFamily="18" charset="0"/>
              </a:rPr>
            </a:br>
            <a:r>
              <a:rPr lang="en-US" sz="240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a:t>
            </a:r>
            <a:r>
              <a:rPr lang="vi-VN" sz="2400">
                <a:latin typeface="Times New Roman" panose="02020603050405020304" pitchFamily="18" charset="0"/>
                <a:cs typeface="Times New Roman" panose="02020603050405020304" pitchFamily="18" charset="0"/>
              </a:rPr>
              <a:t>ơ</a:t>
            </a:r>
            <a:r>
              <a:rPr lang="en-US" sz="2400">
                <a:latin typeface="Times New Roman" panose="02020603050405020304" pitchFamily="18" charset="0"/>
                <a:cs typeface="Times New Roman" panose="02020603050405020304" pitchFamily="18" charset="0"/>
              </a:rPr>
              <a:t> đồ logic</a:t>
            </a:r>
          </a:p>
        </p:txBody>
      </p:sp>
      <p:pic>
        <p:nvPicPr>
          <p:cNvPr id="5" name="Content Placeholder 4">
            <a:extLst>
              <a:ext uri="{FF2B5EF4-FFF2-40B4-BE49-F238E27FC236}">
                <a16:creationId xmlns:a16="http://schemas.microsoft.com/office/drawing/2014/main" id="{B8B350E9-6EA0-41AC-B6E3-7FC235663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6923" y="1470991"/>
            <a:ext cx="9819860" cy="4876799"/>
          </a:xfrm>
        </p:spPr>
      </p:pic>
    </p:spTree>
    <p:extLst>
      <p:ext uri="{BB962C8B-B14F-4D97-AF65-F5344CB8AC3E}">
        <p14:creationId xmlns:p14="http://schemas.microsoft.com/office/powerpoint/2010/main" val="74253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017FC-BFC0-432B-B7AE-DEF3EAAED93D}"/>
              </a:ext>
            </a:extLst>
          </p:cNvPr>
          <p:cNvSpPr>
            <a:spLocks noGrp="1"/>
          </p:cNvSpPr>
          <p:nvPr>
            <p:ph type="title"/>
          </p:nvPr>
        </p:nvSpPr>
        <p:spPr>
          <a:xfrm>
            <a:off x="838200" y="365125"/>
            <a:ext cx="10515600" cy="721553"/>
          </a:xfrm>
        </p:spPr>
        <p:txBody>
          <a:bodyPr>
            <a:normAutofit/>
          </a:bodyPr>
          <a:lstStyle/>
          <a:p>
            <a:r>
              <a:rPr lang="en-US" sz="2400"/>
              <a:t>- </a:t>
            </a:r>
            <a:r>
              <a:rPr lang="vi-VN" sz="2400"/>
              <a:t>Sơ đồ phần cứng</a:t>
            </a:r>
            <a:endParaRPr lang="en-US" sz="2400"/>
          </a:p>
        </p:txBody>
      </p:sp>
      <p:pic>
        <p:nvPicPr>
          <p:cNvPr id="5" name="Content Placeholder 4">
            <a:extLst>
              <a:ext uri="{FF2B5EF4-FFF2-40B4-BE49-F238E27FC236}">
                <a16:creationId xmlns:a16="http://schemas.microsoft.com/office/drawing/2014/main" id="{735A18C7-F13C-46A7-8EC0-9C0C932EBC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5948" y="1431236"/>
            <a:ext cx="9581322" cy="4527446"/>
          </a:xfrm>
        </p:spPr>
      </p:pic>
    </p:spTree>
    <p:extLst>
      <p:ext uri="{BB962C8B-B14F-4D97-AF65-F5344CB8AC3E}">
        <p14:creationId xmlns:p14="http://schemas.microsoft.com/office/powerpoint/2010/main" val="3903841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E8F5B-D719-4CD1-B224-6DE64C11A730}"/>
              </a:ext>
            </a:extLst>
          </p:cNvPr>
          <p:cNvSpPr>
            <a:spLocks noGrp="1"/>
          </p:cNvSpPr>
          <p:nvPr>
            <p:ph type="title"/>
          </p:nvPr>
        </p:nvSpPr>
        <p:spPr>
          <a:xfrm>
            <a:off x="838200" y="20567"/>
            <a:ext cx="10515600" cy="469761"/>
          </a:xfrm>
        </p:spPr>
        <p:txBody>
          <a:bodyPr>
            <a:normAutofit/>
          </a:bodyPr>
          <a:lstStyle/>
          <a:p>
            <a:r>
              <a:rPr lang="en-US" sz="2400">
                <a:latin typeface="Times New Roman" panose="02020603050405020304" pitchFamily="18" charset="0"/>
                <a:cs typeface="Times New Roman" panose="02020603050405020304" pitchFamily="18" charset="0"/>
              </a:rPr>
              <a:t>Các thành phần của phần cứng</a:t>
            </a:r>
          </a:p>
        </p:txBody>
      </p:sp>
      <p:sp>
        <p:nvSpPr>
          <p:cNvPr id="5" name="Rectangle 4">
            <a:extLst>
              <a:ext uri="{FF2B5EF4-FFF2-40B4-BE49-F238E27FC236}">
                <a16:creationId xmlns:a16="http://schemas.microsoft.com/office/drawing/2014/main" id="{2F659F06-C936-404F-BB49-7CD1FD1BDCAE}"/>
              </a:ext>
            </a:extLst>
          </p:cNvPr>
          <p:cNvSpPr/>
          <p:nvPr/>
        </p:nvSpPr>
        <p:spPr>
          <a:xfrm>
            <a:off x="5698434" y="490328"/>
            <a:ext cx="3737113" cy="18685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B1E4DA-94F7-43C9-87FC-90D0A747F28C}"/>
              </a:ext>
            </a:extLst>
          </p:cNvPr>
          <p:cNvSpPr/>
          <p:nvPr/>
        </p:nvSpPr>
        <p:spPr>
          <a:xfrm>
            <a:off x="1232452" y="503576"/>
            <a:ext cx="3180521" cy="19083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DB2A50-F8D1-4DE3-BDDD-1D2143F3D688}"/>
              </a:ext>
            </a:extLst>
          </p:cNvPr>
          <p:cNvSpPr/>
          <p:nvPr/>
        </p:nvSpPr>
        <p:spPr>
          <a:xfrm>
            <a:off x="1204707" y="2688972"/>
            <a:ext cx="5614779" cy="39590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E0E513-0948-4740-B1EE-3555C53D6DF2}"/>
              </a:ext>
            </a:extLst>
          </p:cNvPr>
          <p:cNvSpPr/>
          <p:nvPr/>
        </p:nvSpPr>
        <p:spPr>
          <a:xfrm>
            <a:off x="7951303" y="2610677"/>
            <a:ext cx="3402497" cy="40154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92E192-1F45-4676-B484-4347A2246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384" y="686121"/>
            <a:ext cx="2025376" cy="1616765"/>
          </a:xfrm>
          <a:prstGeom prst="rect">
            <a:avLst/>
          </a:prstGeom>
        </p:spPr>
      </p:pic>
      <p:pic>
        <p:nvPicPr>
          <p:cNvPr id="12" name="Picture 11">
            <a:extLst>
              <a:ext uri="{FF2B5EF4-FFF2-40B4-BE49-F238E27FC236}">
                <a16:creationId xmlns:a16="http://schemas.microsoft.com/office/drawing/2014/main" id="{32D1A494-6BCE-4445-87E7-5824D4BAE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765" y="530083"/>
            <a:ext cx="2570922" cy="1809575"/>
          </a:xfrm>
          <a:prstGeom prst="rect">
            <a:avLst/>
          </a:prstGeom>
        </p:spPr>
      </p:pic>
      <p:pic>
        <p:nvPicPr>
          <p:cNvPr id="14" name="Picture 13">
            <a:extLst>
              <a:ext uri="{FF2B5EF4-FFF2-40B4-BE49-F238E27FC236}">
                <a16:creationId xmlns:a16="http://schemas.microsoft.com/office/drawing/2014/main" id="{B1201E7E-EEF5-406B-B2F3-2ED1D3A9F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5441" y="2741978"/>
            <a:ext cx="1828800" cy="1531278"/>
          </a:xfrm>
          <a:prstGeom prst="rect">
            <a:avLst/>
          </a:prstGeom>
        </p:spPr>
      </p:pic>
      <p:pic>
        <p:nvPicPr>
          <p:cNvPr id="16" name="Picture 15">
            <a:extLst>
              <a:ext uri="{FF2B5EF4-FFF2-40B4-BE49-F238E27FC236}">
                <a16:creationId xmlns:a16="http://schemas.microsoft.com/office/drawing/2014/main" id="{29ECA85E-EA70-41DA-85F2-64E43A5907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8481" y="2769705"/>
            <a:ext cx="2375452" cy="2007760"/>
          </a:xfrm>
          <a:prstGeom prst="rect">
            <a:avLst/>
          </a:prstGeom>
        </p:spPr>
      </p:pic>
      <p:pic>
        <p:nvPicPr>
          <p:cNvPr id="18" name="Picture 17">
            <a:extLst>
              <a:ext uri="{FF2B5EF4-FFF2-40B4-BE49-F238E27FC236}">
                <a16:creationId xmlns:a16="http://schemas.microsoft.com/office/drawing/2014/main" id="{5F617770-F8E9-4358-847E-2A47AD4E47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5278" y="3354066"/>
            <a:ext cx="1470163" cy="1314450"/>
          </a:xfrm>
          <a:prstGeom prst="rect">
            <a:avLst/>
          </a:prstGeom>
        </p:spPr>
      </p:pic>
      <p:pic>
        <p:nvPicPr>
          <p:cNvPr id="20" name="Picture 19">
            <a:extLst>
              <a:ext uri="{FF2B5EF4-FFF2-40B4-BE49-F238E27FC236}">
                <a16:creationId xmlns:a16="http://schemas.microsoft.com/office/drawing/2014/main" id="{B276A7F3-EFD5-433E-BD62-C1F9BDB2AB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79" y="3604171"/>
            <a:ext cx="1470163" cy="1311911"/>
          </a:xfrm>
          <a:prstGeom prst="rect">
            <a:avLst/>
          </a:prstGeom>
        </p:spPr>
      </p:pic>
      <p:pic>
        <p:nvPicPr>
          <p:cNvPr id="22" name="Picture 21">
            <a:extLst>
              <a:ext uri="{FF2B5EF4-FFF2-40B4-BE49-F238E27FC236}">
                <a16:creationId xmlns:a16="http://schemas.microsoft.com/office/drawing/2014/main" id="{3A1058D5-5564-4BAB-91B8-C5CF177356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5278" y="5017659"/>
            <a:ext cx="1296786" cy="1311911"/>
          </a:xfrm>
          <a:prstGeom prst="rect">
            <a:avLst/>
          </a:prstGeom>
        </p:spPr>
      </p:pic>
      <p:pic>
        <p:nvPicPr>
          <p:cNvPr id="26" name="Picture 25">
            <a:extLst>
              <a:ext uri="{FF2B5EF4-FFF2-40B4-BE49-F238E27FC236}">
                <a16:creationId xmlns:a16="http://schemas.microsoft.com/office/drawing/2014/main" id="{6338AC31-6204-4FBF-B968-37687644C9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12747" y="5172725"/>
            <a:ext cx="1643269" cy="1413048"/>
          </a:xfrm>
          <a:prstGeom prst="rect">
            <a:avLst/>
          </a:prstGeom>
        </p:spPr>
      </p:pic>
      <p:cxnSp>
        <p:nvCxnSpPr>
          <p:cNvPr id="28" name="Straight Arrow Connector 27">
            <a:extLst>
              <a:ext uri="{FF2B5EF4-FFF2-40B4-BE49-F238E27FC236}">
                <a16:creationId xmlns:a16="http://schemas.microsoft.com/office/drawing/2014/main" id="{58490E18-7FD5-40BE-BF00-3E237D08AC2D}"/>
              </a:ext>
            </a:extLst>
          </p:cNvPr>
          <p:cNvCxnSpPr>
            <a:cxnSpLocks/>
            <a:stCxn id="10" idx="3"/>
            <a:endCxn id="12" idx="1"/>
          </p:cNvCxnSpPr>
          <p:nvPr/>
        </p:nvCxnSpPr>
        <p:spPr>
          <a:xfrm flipV="1">
            <a:off x="3685760" y="1434871"/>
            <a:ext cx="2503005" cy="59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ED233FD-D16E-4C52-8680-C0B5EB6F91ED}"/>
              </a:ext>
            </a:extLst>
          </p:cNvPr>
          <p:cNvCxnSpPr>
            <a:cxnSpLocks/>
          </p:cNvCxnSpPr>
          <p:nvPr/>
        </p:nvCxnSpPr>
        <p:spPr>
          <a:xfrm flipH="1">
            <a:off x="4338432" y="2046628"/>
            <a:ext cx="3014036" cy="91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4BEDF87-BA49-4B0E-82DD-7B1CF097B173}"/>
              </a:ext>
            </a:extLst>
          </p:cNvPr>
          <p:cNvCxnSpPr>
            <a:stCxn id="12" idx="3"/>
          </p:cNvCxnSpPr>
          <p:nvPr/>
        </p:nvCxnSpPr>
        <p:spPr>
          <a:xfrm>
            <a:off x="8759687" y="1434871"/>
            <a:ext cx="1060174" cy="17580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E8EA730-A541-4FE7-95E3-684B4A0ADB40}"/>
              </a:ext>
            </a:extLst>
          </p:cNvPr>
          <p:cNvCxnSpPr>
            <a:cxnSpLocks/>
          </p:cNvCxnSpPr>
          <p:nvPr/>
        </p:nvCxnSpPr>
        <p:spPr>
          <a:xfrm>
            <a:off x="9819861" y="4502750"/>
            <a:ext cx="0" cy="473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4DA2C5A1-8BD3-418A-A0C2-B758FBC3F19C}"/>
              </a:ext>
            </a:extLst>
          </p:cNvPr>
          <p:cNvCxnSpPr/>
          <p:nvPr/>
        </p:nvCxnSpPr>
        <p:spPr>
          <a:xfrm rot="10800000" flipV="1">
            <a:off x="2390359" y="3192968"/>
            <a:ext cx="735082" cy="236031"/>
          </a:xfrm>
          <a:prstGeom prst="bentConnector3">
            <a:avLst>
              <a:gd name="adj1" fmla="val 986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BF57032-BB9E-44BA-ADA3-B8C47FD02068}"/>
              </a:ext>
            </a:extLst>
          </p:cNvPr>
          <p:cNvCxnSpPr/>
          <p:nvPr/>
        </p:nvCxnSpPr>
        <p:spPr>
          <a:xfrm>
            <a:off x="2390358" y="4668516"/>
            <a:ext cx="0" cy="490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B7CF767B-DC7D-4D70-9D21-984D9B21AF7F}"/>
              </a:ext>
            </a:extLst>
          </p:cNvPr>
          <p:cNvCxnSpPr>
            <a:stCxn id="14" idx="3"/>
          </p:cNvCxnSpPr>
          <p:nvPr/>
        </p:nvCxnSpPr>
        <p:spPr>
          <a:xfrm>
            <a:off x="4954241" y="3507617"/>
            <a:ext cx="3805446" cy="326461"/>
          </a:xfrm>
          <a:prstGeom prst="bentConnector3">
            <a:avLst>
              <a:gd name="adj1" fmla="val 538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7830F2C-EF66-4D65-86AC-22A1E2E1C26E}"/>
              </a:ext>
            </a:extLst>
          </p:cNvPr>
          <p:cNvCxnSpPr/>
          <p:nvPr/>
        </p:nvCxnSpPr>
        <p:spPr>
          <a:xfrm>
            <a:off x="4954241" y="3737113"/>
            <a:ext cx="465898" cy="439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lock, indoor&#10;&#10;Description automatically generated">
            <a:extLst>
              <a:ext uri="{FF2B5EF4-FFF2-40B4-BE49-F238E27FC236}">
                <a16:creationId xmlns:a16="http://schemas.microsoft.com/office/drawing/2014/main" id="{415C58E4-F718-4EBA-8F4E-6ADF93CAD8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6419" y="5261396"/>
            <a:ext cx="1342084" cy="921038"/>
          </a:xfrm>
          <a:prstGeom prst="rect">
            <a:avLst/>
          </a:prstGeom>
        </p:spPr>
      </p:pic>
      <p:cxnSp>
        <p:nvCxnSpPr>
          <p:cNvPr id="11" name="Straight Arrow Connector 10">
            <a:extLst>
              <a:ext uri="{FF2B5EF4-FFF2-40B4-BE49-F238E27FC236}">
                <a16:creationId xmlns:a16="http://schemas.microsoft.com/office/drawing/2014/main" id="{B9FF126E-99E7-459D-A92E-40E4048FDE72}"/>
              </a:ext>
            </a:extLst>
          </p:cNvPr>
          <p:cNvCxnSpPr>
            <a:stCxn id="20" idx="2"/>
          </p:cNvCxnSpPr>
          <p:nvPr/>
        </p:nvCxnSpPr>
        <p:spPr>
          <a:xfrm>
            <a:off x="5857461" y="4916082"/>
            <a:ext cx="25674" cy="34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98A860C3-82FB-4BF4-AC05-054A06B4DC23}"/>
              </a:ext>
            </a:extLst>
          </p:cNvPr>
          <p:cNvCxnSpPr>
            <a:cxnSpLocks/>
          </p:cNvCxnSpPr>
          <p:nvPr/>
        </p:nvCxnSpPr>
        <p:spPr>
          <a:xfrm>
            <a:off x="2757899" y="4532240"/>
            <a:ext cx="6579842" cy="1980331"/>
          </a:xfrm>
          <a:prstGeom prst="curvedConnector3">
            <a:avLst>
              <a:gd name="adj1" fmla="val 72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430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1800-4AD8-4654-BB68-40BEA4FD33ED}"/>
              </a:ext>
            </a:extLst>
          </p:cNvPr>
          <p:cNvSpPr>
            <a:spLocks noGrp="1"/>
          </p:cNvSpPr>
          <p:nvPr>
            <p:ph type="title"/>
          </p:nvPr>
        </p:nvSpPr>
        <p:spPr/>
        <p:txBody>
          <a:bodyPr>
            <a:normAutofit/>
          </a:bodyPr>
          <a:lstStyle/>
          <a:p>
            <a:r>
              <a:rPr lang="vi-VN" sz="2800"/>
              <a:t>Lắp ráp trên Robot</a:t>
            </a:r>
            <a:br>
              <a:rPr lang="vi-VN" sz="2800"/>
            </a:br>
            <a:r>
              <a:rPr lang="en-US" sz="2800"/>
              <a:t> -</a:t>
            </a:r>
            <a:r>
              <a:rPr lang="vi-VN" sz="2800"/>
              <a:t> </a:t>
            </a:r>
            <a:r>
              <a:rPr lang="vi-VN" sz="2400"/>
              <a:t>Lắp ráp cụm động cơ</a:t>
            </a:r>
            <a:br>
              <a:rPr lang="vi-VN" sz="2800"/>
            </a:br>
            <a:endParaRPr lang="en-US" sz="2800"/>
          </a:p>
        </p:txBody>
      </p:sp>
      <p:pic>
        <p:nvPicPr>
          <p:cNvPr id="4" name="Content Placeholder 3">
            <a:extLst>
              <a:ext uri="{FF2B5EF4-FFF2-40B4-BE49-F238E27FC236}">
                <a16:creationId xmlns:a16="http://schemas.microsoft.com/office/drawing/2014/main" id="{FA7FE414-C8B8-4479-90F8-33516E907C8F}"/>
              </a:ext>
            </a:extLst>
          </p:cNvPr>
          <p:cNvPicPr>
            <a:picLocks noGrp="1" noChangeAspect="1"/>
          </p:cNvPicPr>
          <p:nvPr>
            <p:ph idx="1"/>
          </p:nvPr>
        </p:nvPicPr>
        <p:blipFill>
          <a:blip r:embed="rId2"/>
          <a:stretch>
            <a:fillRect/>
          </a:stretch>
        </p:blipFill>
        <p:spPr>
          <a:xfrm>
            <a:off x="1762539" y="1690689"/>
            <a:ext cx="7699513" cy="4431815"/>
          </a:xfrm>
          <a:prstGeom prst="rect">
            <a:avLst/>
          </a:prstGeom>
        </p:spPr>
      </p:pic>
    </p:spTree>
    <p:extLst>
      <p:ext uri="{BB962C8B-B14F-4D97-AF65-F5344CB8AC3E}">
        <p14:creationId xmlns:p14="http://schemas.microsoft.com/office/powerpoint/2010/main" val="285417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1DF8-BBBA-4662-A8AA-8FD57AE5A931}"/>
              </a:ext>
            </a:extLst>
          </p:cNvPr>
          <p:cNvSpPr>
            <a:spLocks noGrp="1"/>
          </p:cNvSpPr>
          <p:nvPr>
            <p:ph type="title"/>
          </p:nvPr>
        </p:nvSpPr>
        <p:spPr>
          <a:xfrm>
            <a:off x="838200" y="365126"/>
            <a:ext cx="10515600" cy="469761"/>
          </a:xfrm>
        </p:spPr>
        <p:txBody>
          <a:bodyPr>
            <a:normAutofit/>
          </a:bodyPr>
          <a:lstStyle/>
          <a:p>
            <a:r>
              <a:rPr lang="en-US" sz="2400">
                <a:latin typeface="Times New Roman" panose="02020603050405020304" pitchFamily="18" charset="0"/>
                <a:cs typeface="Times New Roman" panose="02020603050405020304" pitchFamily="18" charset="0"/>
              </a:rPr>
              <a:t>Lắp ráp cụm cảm biến</a:t>
            </a:r>
          </a:p>
        </p:txBody>
      </p:sp>
      <p:pic>
        <p:nvPicPr>
          <p:cNvPr id="5" name="Content Placeholder 4">
            <a:extLst>
              <a:ext uri="{FF2B5EF4-FFF2-40B4-BE49-F238E27FC236}">
                <a16:creationId xmlns:a16="http://schemas.microsoft.com/office/drawing/2014/main" id="{190873A4-C8C8-43CB-B418-CB313B31D5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7866" y="1326943"/>
            <a:ext cx="7099873" cy="4204114"/>
          </a:xfrm>
        </p:spPr>
      </p:pic>
    </p:spTree>
    <p:extLst>
      <p:ext uri="{BB962C8B-B14F-4D97-AF65-F5344CB8AC3E}">
        <p14:creationId xmlns:p14="http://schemas.microsoft.com/office/powerpoint/2010/main" val="654071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F558D-BBE1-490D-BEA4-3EAA1E9F6E2A}"/>
              </a:ext>
            </a:extLst>
          </p:cNvPr>
          <p:cNvSpPr>
            <a:spLocks noGrp="1"/>
          </p:cNvSpPr>
          <p:nvPr>
            <p:ph type="title"/>
          </p:nvPr>
        </p:nvSpPr>
        <p:spPr>
          <a:xfrm>
            <a:off x="838200" y="365125"/>
            <a:ext cx="10515600" cy="562527"/>
          </a:xfrm>
        </p:spPr>
        <p:txBody>
          <a:bodyPr>
            <a:normAutofit/>
          </a:bodyPr>
          <a:lstStyle/>
          <a:p>
            <a:r>
              <a:rPr lang="en-US" sz="2400">
                <a:latin typeface="Times New Roman" panose="02020603050405020304" pitchFamily="18" charset="0"/>
                <a:cs typeface="Times New Roman" panose="02020603050405020304" pitchFamily="18" charset="0"/>
              </a:rPr>
              <a:t>Lắp ráp cụm nguồn</a:t>
            </a:r>
          </a:p>
        </p:txBody>
      </p:sp>
      <p:pic>
        <p:nvPicPr>
          <p:cNvPr id="5" name="Content Placeholder 4">
            <a:extLst>
              <a:ext uri="{FF2B5EF4-FFF2-40B4-BE49-F238E27FC236}">
                <a16:creationId xmlns:a16="http://schemas.microsoft.com/office/drawing/2014/main" id="{E372486B-7EAD-490F-A1E7-678E5A263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8190" y="1414808"/>
            <a:ext cx="6890036" cy="4351338"/>
          </a:xfrm>
        </p:spPr>
      </p:pic>
    </p:spTree>
    <p:extLst>
      <p:ext uri="{BB962C8B-B14F-4D97-AF65-F5344CB8AC3E}">
        <p14:creationId xmlns:p14="http://schemas.microsoft.com/office/powerpoint/2010/main" val="2038135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A7EF4-CCC4-4E45-A80A-C1C0E27F5440}"/>
              </a:ext>
            </a:extLst>
          </p:cNvPr>
          <p:cNvSpPr>
            <a:spLocks noGrp="1"/>
          </p:cNvSpPr>
          <p:nvPr>
            <p:ph type="title"/>
          </p:nvPr>
        </p:nvSpPr>
        <p:spPr>
          <a:xfrm>
            <a:off x="838200" y="365126"/>
            <a:ext cx="10515600" cy="615536"/>
          </a:xfrm>
        </p:spPr>
        <p:txBody>
          <a:bodyPr>
            <a:normAutofit/>
          </a:bodyPr>
          <a:lstStyle/>
          <a:p>
            <a:r>
              <a:rPr lang="en-US" sz="2400">
                <a:latin typeface="Times New Roman" panose="02020603050405020304" pitchFamily="18" charset="0"/>
                <a:cs typeface="Times New Roman" panose="02020603050405020304" pitchFamily="18" charset="0"/>
              </a:rPr>
              <a:t>Hình ảnh hoàn chỉnh</a:t>
            </a:r>
          </a:p>
        </p:txBody>
      </p:sp>
      <p:pic>
        <p:nvPicPr>
          <p:cNvPr id="5" name="Content Placeholder 4">
            <a:extLst>
              <a:ext uri="{FF2B5EF4-FFF2-40B4-BE49-F238E27FC236}">
                <a16:creationId xmlns:a16="http://schemas.microsoft.com/office/drawing/2014/main" id="{80C4CE45-966C-49B7-AB6E-D243885BC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6123" y="1417983"/>
            <a:ext cx="7381460" cy="4758980"/>
          </a:xfrm>
        </p:spPr>
      </p:pic>
    </p:spTree>
    <p:extLst>
      <p:ext uri="{BB962C8B-B14F-4D97-AF65-F5344CB8AC3E}">
        <p14:creationId xmlns:p14="http://schemas.microsoft.com/office/powerpoint/2010/main" val="1575172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B5A7656-BA5D-4150-89CE-8B396F28CAC2}"/>
              </a:ext>
            </a:extLst>
          </p:cNvPr>
          <p:cNvSpPr>
            <a:spLocks noGrp="1"/>
          </p:cNvSpPr>
          <p:nvPr>
            <p:ph type="ctrTitle"/>
          </p:nvPr>
        </p:nvSpPr>
        <p:spPr>
          <a:xfrm>
            <a:off x="3045368" y="2043663"/>
            <a:ext cx="6105194" cy="2031055"/>
          </a:xfrm>
        </p:spPr>
        <p:txBody>
          <a:bodyPr>
            <a:normAutofit/>
          </a:bodyPr>
          <a:lstStyle/>
          <a:p>
            <a:r>
              <a:rPr lang="en-US" sz="4700">
                <a:solidFill>
                  <a:srgbClr val="FFFFFF"/>
                </a:solidFill>
                <a:latin typeface="Times New Roman" panose="02020603050405020304" pitchFamily="18" charset="0"/>
                <a:cs typeface="Times New Roman" panose="02020603050405020304" pitchFamily="18" charset="0"/>
              </a:rPr>
              <a:t>CÁCH MẠNG </a:t>
            </a:r>
            <a:br>
              <a:rPr lang="en-US" sz="4700">
                <a:solidFill>
                  <a:srgbClr val="FFFFFF"/>
                </a:solidFill>
                <a:latin typeface="Times New Roman" panose="02020603050405020304" pitchFamily="18" charset="0"/>
                <a:cs typeface="Times New Roman" panose="02020603050405020304" pitchFamily="18" charset="0"/>
              </a:rPr>
            </a:br>
            <a:r>
              <a:rPr lang="en-US" sz="4700">
                <a:solidFill>
                  <a:srgbClr val="FFFFFF"/>
                </a:solidFill>
                <a:latin typeface="Times New Roman" panose="02020603050405020304" pitchFamily="18" charset="0"/>
                <a:cs typeface="Times New Roman" panose="02020603050405020304" pitchFamily="18" charset="0"/>
              </a:rPr>
              <a:t>CÔNG NGHIỆP </a:t>
            </a:r>
            <a:br>
              <a:rPr lang="en-US" sz="4700">
                <a:solidFill>
                  <a:srgbClr val="FFFFFF"/>
                </a:solidFill>
                <a:latin typeface="Times New Roman" panose="02020603050405020304" pitchFamily="18" charset="0"/>
                <a:cs typeface="Times New Roman" panose="02020603050405020304" pitchFamily="18" charset="0"/>
              </a:rPr>
            </a:br>
            <a:r>
              <a:rPr lang="en-US" sz="4700">
                <a:solidFill>
                  <a:srgbClr val="FFFFFF"/>
                </a:solidFill>
                <a:latin typeface="Times New Roman" panose="02020603050405020304" pitchFamily="18" charset="0"/>
                <a:cs typeface="Times New Roman" panose="02020603050405020304" pitchFamily="18" charset="0"/>
              </a:rPr>
              <a:t>4.0</a:t>
            </a:r>
          </a:p>
        </p:txBody>
      </p:sp>
    </p:spTree>
    <p:extLst>
      <p:ext uri="{BB962C8B-B14F-4D97-AF65-F5344CB8AC3E}">
        <p14:creationId xmlns:p14="http://schemas.microsoft.com/office/powerpoint/2010/main" val="147268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A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FD79FA4-213D-4505-A74A-58B63A7787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93573"/>
            <a:ext cx="10905066" cy="5070854"/>
          </a:xfrm>
          <a:prstGeom prst="rect">
            <a:avLst/>
          </a:prstGeom>
        </p:spPr>
      </p:pic>
    </p:spTree>
    <p:extLst>
      <p:ext uri="{BB962C8B-B14F-4D97-AF65-F5344CB8AC3E}">
        <p14:creationId xmlns:p14="http://schemas.microsoft.com/office/powerpoint/2010/main" val="3964349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F59DA699-4A06-4476-A25F-0932943C30C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0005" r="27759" b="-1"/>
          <a:stretch/>
        </p:blipFill>
        <p:spPr>
          <a:xfrm>
            <a:off x="5797543" y="10"/>
            <a:ext cx="6394152" cy="6857990"/>
          </a:xfrm>
          <a:prstGeom prst="rect">
            <a:avLst/>
          </a:prstGeom>
        </p:spPr>
      </p:pic>
      <p:pic>
        <p:nvPicPr>
          <p:cNvPr id="13" name="Picture 1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ECCFBEC9-CBB2-44E7-A20F-7065465C573E}"/>
              </a:ext>
            </a:extLst>
          </p:cNvPr>
          <p:cNvSpPr>
            <a:spLocks noGrp="1"/>
          </p:cNvSpPr>
          <p:nvPr>
            <p:ph type="ctrTitle"/>
          </p:nvPr>
        </p:nvSpPr>
        <p:spPr>
          <a:xfrm>
            <a:off x="198783" y="-131229"/>
            <a:ext cx="6394152" cy="3669560"/>
          </a:xfrm>
        </p:spPr>
        <p:txBody>
          <a:bodyPr vert="horz" lIns="91440" tIns="45720" rIns="91440" bIns="45720" rtlCol="0" anchor="ctr">
            <a:noAutofit/>
          </a:bodyPr>
          <a:lstStyle/>
          <a:p>
            <a:pPr algn="l"/>
            <a:r>
              <a:rPr lang="en-US" sz="2000">
                <a:solidFill>
                  <a:prstClr val="black"/>
                </a:solidFill>
                <a:latin typeface="Times New Roman" panose="02020603050405020304" pitchFamily="18" charset="0"/>
                <a:cs typeface="Times New Roman" panose="02020603050405020304" pitchFamily="18" charset="0"/>
              </a:rPr>
              <a:t>Thuật ngữ Công nghiệp 4.0 xuất phát từ sự kết hợp của những tiến bộ quan trọng trong công nghệ số, sinh học và tự động hóa phần cứng.</a:t>
            </a:r>
            <a:br>
              <a:rPr lang="en-US" sz="2000">
                <a:solidFill>
                  <a:prstClr val="black"/>
                </a:solidFill>
                <a:latin typeface="Times New Roman" panose="02020603050405020304" pitchFamily="18" charset="0"/>
                <a:cs typeface="Times New Roman" panose="02020603050405020304" pitchFamily="18" charset="0"/>
              </a:rPr>
            </a:br>
            <a:br>
              <a:rPr lang="en-US" sz="2000">
                <a:solidFill>
                  <a:prstClr val="black"/>
                </a:solidFill>
              </a:rPr>
            </a:br>
            <a:endParaRPr lang="en-US" sz="2000">
              <a:solidFill>
                <a:srgbClr val="000000"/>
              </a:solidFill>
            </a:endParaRPr>
          </a:p>
        </p:txBody>
      </p:sp>
      <p:sp>
        <p:nvSpPr>
          <p:cNvPr id="6" name="Content Placeholder 5">
            <a:extLst>
              <a:ext uri="{FF2B5EF4-FFF2-40B4-BE49-F238E27FC236}">
                <a16:creationId xmlns:a16="http://schemas.microsoft.com/office/drawing/2014/main" id="{7C0B9146-5470-42EB-8DF8-B7965E5653F0}"/>
              </a:ext>
            </a:extLst>
          </p:cNvPr>
          <p:cNvSpPr>
            <a:spLocks noGrp="1"/>
          </p:cNvSpPr>
          <p:nvPr>
            <p:ph type="subTitle" idx="1"/>
          </p:nvPr>
        </p:nvSpPr>
        <p:spPr>
          <a:xfrm>
            <a:off x="596349" y="1961321"/>
            <a:ext cx="4915452" cy="2570921"/>
          </a:xfrm>
        </p:spPr>
        <p:txBody>
          <a:bodyPr vert="horz" lIns="91440" tIns="45720" rIns="91440" bIns="45720" rtlCol="0" anchor="ctr">
            <a:normAutofit/>
          </a:bodyPr>
          <a:lstStyle/>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Phân quyền ra quyết định</a:t>
            </a:r>
          </a:p>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Khả năng tương tác </a:t>
            </a:r>
          </a:p>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Hỗ trợ kĩ thuật</a:t>
            </a:r>
          </a:p>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Năng lượng thay thế và các vật liệu mới </a:t>
            </a:r>
          </a:p>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 Công nghệ nano</a:t>
            </a:r>
          </a:p>
          <a:p>
            <a:pPr marL="342900" indent="-342900" algn="l">
              <a:buFont typeface="Wingdings" panose="05000000000000000000" pitchFamily="2" charset="2"/>
              <a:buChar char="Ø"/>
            </a:pPr>
            <a:r>
              <a:rPr lang="en-US" sz="2000">
                <a:solidFill>
                  <a:srgbClr val="000000"/>
                </a:solidFill>
                <a:latin typeface="Times New Roman" panose="02020603050405020304" pitchFamily="18" charset="0"/>
                <a:cs typeface="Times New Roman" panose="02020603050405020304" pitchFamily="18" charset="0"/>
              </a:rPr>
              <a:t> IoT</a:t>
            </a:r>
          </a:p>
        </p:txBody>
      </p:sp>
    </p:spTree>
    <p:extLst>
      <p:ext uri="{BB962C8B-B14F-4D97-AF65-F5344CB8AC3E}">
        <p14:creationId xmlns:p14="http://schemas.microsoft.com/office/powerpoint/2010/main" val="2112057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439FCB-A51C-4168-9713-4BAD003987E9}"/>
              </a:ext>
            </a:extLst>
          </p:cNvPr>
          <p:cNvSpPr/>
          <p:nvPr/>
        </p:nvSpPr>
        <p:spPr>
          <a:xfrm>
            <a:off x="3723861" y="967409"/>
            <a:ext cx="3922643" cy="96740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GIỚI THIỆU VỀ ROS</a:t>
            </a:r>
          </a:p>
        </p:txBody>
      </p:sp>
      <p:sp>
        <p:nvSpPr>
          <p:cNvPr id="5" name="Rectangle 4">
            <a:extLst>
              <a:ext uri="{FF2B5EF4-FFF2-40B4-BE49-F238E27FC236}">
                <a16:creationId xmlns:a16="http://schemas.microsoft.com/office/drawing/2014/main" id="{C6934201-8AB6-4A99-8FB8-5BD2E413FEBC}"/>
              </a:ext>
            </a:extLst>
          </p:cNvPr>
          <p:cNvSpPr/>
          <p:nvPr/>
        </p:nvSpPr>
        <p:spPr>
          <a:xfrm>
            <a:off x="3723861" y="2464906"/>
            <a:ext cx="3922643" cy="9674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NAVIGATION STACK VÀ HECTOR SLAM</a:t>
            </a:r>
          </a:p>
        </p:txBody>
      </p:sp>
      <p:sp>
        <p:nvSpPr>
          <p:cNvPr id="6" name="Rectangle 5">
            <a:extLst>
              <a:ext uri="{FF2B5EF4-FFF2-40B4-BE49-F238E27FC236}">
                <a16:creationId xmlns:a16="http://schemas.microsoft.com/office/drawing/2014/main" id="{7EF02891-4104-416E-AAF6-3DFCB550152F}"/>
              </a:ext>
            </a:extLst>
          </p:cNvPr>
          <p:cNvSpPr/>
          <p:nvPr/>
        </p:nvSpPr>
        <p:spPr>
          <a:xfrm>
            <a:off x="3750365" y="3975656"/>
            <a:ext cx="3922643" cy="96740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PHÁT TRIỂN ROBOT HÚT BỤI THÔNG MINH</a:t>
            </a:r>
          </a:p>
        </p:txBody>
      </p:sp>
      <p:sp>
        <p:nvSpPr>
          <p:cNvPr id="7" name="Rectangle 6">
            <a:extLst>
              <a:ext uri="{FF2B5EF4-FFF2-40B4-BE49-F238E27FC236}">
                <a16:creationId xmlns:a16="http://schemas.microsoft.com/office/drawing/2014/main" id="{3A82A2BA-F75D-432C-BFE7-B662F06D3BBB}"/>
              </a:ext>
            </a:extLst>
          </p:cNvPr>
          <p:cNvSpPr/>
          <p:nvPr/>
        </p:nvSpPr>
        <p:spPr>
          <a:xfrm>
            <a:off x="3723861" y="5526157"/>
            <a:ext cx="3922643" cy="96740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THỬ NGHIỆM</a:t>
            </a:r>
          </a:p>
        </p:txBody>
      </p:sp>
      <p:sp>
        <p:nvSpPr>
          <p:cNvPr id="8" name="Arrow: Down 7">
            <a:extLst>
              <a:ext uri="{FF2B5EF4-FFF2-40B4-BE49-F238E27FC236}">
                <a16:creationId xmlns:a16="http://schemas.microsoft.com/office/drawing/2014/main" id="{8D15C729-923C-47AB-B45E-B9534D0647F8}"/>
              </a:ext>
            </a:extLst>
          </p:cNvPr>
          <p:cNvSpPr/>
          <p:nvPr/>
        </p:nvSpPr>
        <p:spPr>
          <a:xfrm>
            <a:off x="5539409" y="1934817"/>
            <a:ext cx="172278" cy="530089"/>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1F7630C8-6CAA-4762-B21F-C162220D5FEB}"/>
              </a:ext>
            </a:extLst>
          </p:cNvPr>
          <p:cNvSpPr/>
          <p:nvPr/>
        </p:nvSpPr>
        <p:spPr>
          <a:xfrm>
            <a:off x="5539409" y="3429000"/>
            <a:ext cx="172278" cy="546656"/>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512BB4E5-1F22-4A49-A424-59A245F5B2C3}"/>
              </a:ext>
            </a:extLst>
          </p:cNvPr>
          <p:cNvSpPr/>
          <p:nvPr/>
        </p:nvSpPr>
        <p:spPr>
          <a:xfrm>
            <a:off x="5539409" y="4943064"/>
            <a:ext cx="172278" cy="583093"/>
          </a:xfrm>
          <a:prstGeom prst="down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62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0C3D-39A2-42CC-812C-65A3ED7BE587}"/>
              </a:ext>
            </a:extLst>
          </p:cNvPr>
          <p:cNvSpPr>
            <a:spLocks noGrp="1"/>
          </p:cNvSpPr>
          <p:nvPr>
            <p:ph type="ctrTitle"/>
          </p:nvPr>
        </p:nvSpPr>
        <p:spPr>
          <a:xfrm>
            <a:off x="1524000" y="1122363"/>
            <a:ext cx="9144000" cy="905220"/>
          </a:xfrm>
        </p:spPr>
        <p:txBody>
          <a:bodyPr>
            <a:normAutofit/>
          </a:bodyPr>
          <a:lstStyle/>
          <a:p>
            <a:r>
              <a:rPr lang="en-US" sz="4000">
                <a:latin typeface="Times New Roman" panose="02020603050405020304" pitchFamily="18" charset="0"/>
                <a:cs typeface="Times New Roman" panose="02020603050405020304" pitchFamily="18" charset="0"/>
              </a:rPr>
              <a:t>CH</a:t>
            </a:r>
            <a:r>
              <a:rPr lang="vi-VN" sz="4000">
                <a:latin typeface="Times New Roman" panose="02020603050405020304" pitchFamily="18" charset="0"/>
                <a:cs typeface="Times New Roman" panose="02020603050405020304" pitchFamily="18" charset="0"/>
              </a:rPr>
              <a:t>Ư</a:t>
            </a:r>
            <a:r>
              <a:rPr lang="en-US" sz="4000">
                <a:latin typeface="Times New Roman" panose="02020603050405020304" pitchFamily="18" charset="0"/>
                <a:cs typeface="Times New Roman" panose="02020603050405020304" pitchFamily="18" charset="0"/>
              </a:rPr>
              <a:t>ƠNG 1: GIỚI THIỆU VỀ ROS</a:t>
            </a:r>
          </a:p>
        </p:txBody>
      </p:sp>
      <p:sp>
        <p:nvSpPr>
          <p:cNvPr id="3" name="Subtitle 2">
            <a:extLst>
              <a:ext uri="{FF2B5EF4-FFF2-40B4-BE49-F238E27FC236}">
                <a16:creationId xmlns:a16="http://schemas.microsoft.com/office/drawing/2014/main" id="{D6B85191-2484-4B54-A449-7B819B667A3D}"/>
              </a:ext>
            </a:extLst>
          </p:cNvPr>
          <p:cNvSpPr>
            <a:spLocks noGrp="1"/>
          </p:cNvSpPr>
          <p:nvPr>
            <p:ph type="subTitle" idx="1"/>
          </p:nvPr>
        </p:nvSpPr>
        <p:spPr>
          <a:xfrm>
            <a:off x="410817" y="3137095"/>
            <a:ext cx="5685183" cy="2847410"/>
          </a:xfrm>
        </p:spPr>
        <p:txBody>
          <a:bodyPr>
            <a:normAutofit/>
          </a:bodyPr>
          <a:lstStyle/>
          <a:p>
            <a:pPr algn="l"/>
            <a:r>
              <a:rPr lang="en-US">
                <a:latin typeface="Times New Roman" panose="02020603050405020304" pitchFamily="18" charset="0"/>
                <a:ea typeface="Calibri" panose="020F0502020204030204" pitchFamily="34" charset="0"/>
              </a:rPr>
              <a:t>ROS( Robot Operating System) là hệ thống phần mềm chuyên dụng để lập trình và điều khiển robot, gồm các công cụ để lập trình , hiển thị, tương tác trực tiếp với phần cứng, kết nối với cộng đồng Robot trên thế giới</a:t>
            </a:r>
            <a:endParaRPr lang="en-US"/>
          </a:p>
        </p:txBody>
      </p:sp>
      <p:pic>
        <p:nvPicPr>
          <p:cNvPr id="5" name="Picture 4" descr="A drawing of a cartoon character&#10;&#10;Description automatically generated">
            <a:extLst>
              <a:ext uri="{FF2B5EF4-FFF2-40B4-BE49-F238E27FC236}">
                <a16:creationId xmlns:a16="http://schemas.microsoft.com/office/drawing/2014/main" id="{3EB46DF4-559A-4922-A663-96997DDCF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6027" y="2709328"/>
            <a:ext cx="5685183" cy="2847410"/>
          </a:xfrm>
          <a:prstGeom prst="rect">
            <a:avLst/>
          </a:prstGeom>
        </p:spPr>
      </p:pic>
    </p:spTree>
    <p:extLst>
      <p:ext uri="{BB962C8B-B14F-4D97-AF65-F5344CB8AC3E}">
        <p14:creationId xmlns:p14="http://schemas.microsoft.com/office/powerpoint/2010/main" val="321859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8B8E0A39-DFCF-4AA8-AEC1-7987E886C9AE}"/>
              </a:ext>
            </a:extLst>
          </p:cNvPr>
          <p:cNvSpPr/>
          <p:nvPr/>
        </p:nvSpPr>
        <p:spPr>
          <a:xfrm>
            <a:off x="408992" y="2487165"/>
            <a:ext cx="2291055" cy="226873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Các thành phần trong ROS</a:t>
            </a:r>
          </a:p>
        </p:txBody>
      </p:sp>
      <p:sp>
        <p:nvSpPr>
          <p:cNvPr id="5" name="Oval 4">
            <a:extLst>
              <a:ext uri="{FF2B5EF4-FFF2-40B4-BE49-F238E27FC236}">
                <a16:creationId xmlns:a16="http://schemas.microsoft.com/office/drawing/2014/main" id="{8703C19F-B85F-4E45-9265-22FDC5057364}"/>
              </a:ext>
            </a:extLst>
          </p:cNvPr>
          <p:cNvSpPr/>
          <p:nvPr/>
        </p:nvSpPr>
        <p:spPr>
          <a:xfrm>
            <a:off x="4098857" y="1052967"/>
            <a:ext cx="1931148" cy="74212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Node</a:t>
            </a:r>
          </a:p>
        </p:txBody>
      </p:sp>
      <p:sp>
        <p:nvSpPr>
          <p:cNvPr id="6" name="Oval 5">
            <a:extLst>
              <a:ext uri="{FF2B5EF4-FFF2-40B4-BE49-F238E27FC236}">
                <a16:creationId xmlns:a16="http://schemas.microsoft.com/office/drawing/2014/main" id="{665C3B7F-8E8B-4FB6-A319-6A0BDD7A490A}"/>
              </a:ext>
            </a:extLst>
          </p:cNvPr>
          <p:cNvSpPr/>
          <p:nvPr/>
        </p:nvSpPr>
        <p:spPr>
          <a:xfrm>
            <a:off x="4019343" y="2338607"/>
            <a:ext cx="1931148" cy="74212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Topic</a:t>
            </a:r>
          </a:p>
        </p:txBody>
      </p:sp>
      <p:sp>
        <p:nvSpPr>
          <p:cNvPr id="7" name="Oval 6">
            <a:extLst>
              <a:ext uri="{FF2B5EF4-FFF2-40B4-BE49-F238E27FC236}">
                <a16:creationId xmlns:a16="http://schemas.microsoft.com/office/drawing/2014/main" id="{79B9B3BA-D4DD-4F66-A7B9-C8EA9EE97843}"/>
              </a:ext>
            </a:extLst>
          </p:cNvPr>
          <p:cNvSpPr/>
          <p:nvPr/>
        </p:nvSpPr>
        <p:spPr>
          <a:xfrm>
            <a:off x="4022564" y="3700759"/>
            <a:ext cx="1931148" cy="74212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Service</a:t>
            </a:r>
          </a:p>
        </p:txBody>
      </p:sp>
      <p:sp>
        <p:nvSpPr>
          <p:cNvPr id="8" name="Oval 7">
            <a:extLst>
              <a:ext uri="{FF2B5EF4-FFF2-40B4-BE49-F238E27FC236}">
                <a16:creationId xmlns:a16="http://schemas.microsoft.com/office/drawing/2014/main" id="{C4669F6A-1791-43D2-A372-ABCBBA029854}"/>
              </a:ext>
            </a:extLst>
          </p:cNvPr>
          <p:cNvSpPr/>
          <p:nvPr/>
        </p:nvSpPr>
        <p:spPr>
          <a:xfrm>
            <a:off x="4019343" y="5062911"/>
            <a:ext cx="1815547" cy="742122"/>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Package</a:t>
            </a:r>
          </a:p>
        </p:txBody>
      </p:sp>
      <p:cxnSp>
        <p:nvCxnSpPr>
          <p:cNvPr id="11" name="Straight Arrow Connector 10">
            <a:extLst>
              <a:ext uri="{FF2B5EF4-FFF2-40B4-BE49-F238E27FC236}">
                <a16:creationId xmlns:a16="http://schemas.microsoft.com/office/drawing/2014/main" id="{A0E7B47A-DB1C-4AEB-8D3D-8FC5711D85E7}"/>
              </a:ext>
            </a:extLst>
          </p:cNvPr>
          <p:cNvCxnSpPr>
            <a:cxnSpLocks/>
            <a:stCxn id="5" idx="2"/>
            <a:endCxn id="4" idx="0"/>
          </p:cNvCxnSpPr>
          <p:nvPr/>
        </p:nvCxnSpPr>
        <p:spPr>
          <a:xfrm flipH="1">
            <a:off x="1554520" y="1424028"/>
            <a:ext cx="2544337" cy="106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FDAD881-B451-4D47-BD82-012EEC1257F0}"/>
              </a:ext>
            </a:extLst>
          </p:cNvPr>
          <p:cNvCxnSpPr>
            <a:cxnSpLocks/>
            <a:stCxn id="7" idx="2"/>
            <a:endCxn id="4" idx="6"/>
          </p:cNvCxnSpPr>
          <p:nvPr/>
        </p:nvCxnSpPr>
        <p:spPr>
          <a:xfrm flipH="1" flipV="1">
            <a:off x="2700047" y="3621530"/>
            <a:ext cx="1322517" cy="450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8525E6-13F5-4EDF-91BA-2F823BFB031A}"/>
              </a:ext>
            </a:extLst>
          </p:cNvPr>
          <p:cNvCxnSpPr>
            <a:cxnSpLocks/>
            <a:stCxn id="6" idx="2"/>
            <a:endCxn id="4" idx="7"/>
          </p:cNvCxnSpPr>
          <p:nvPr/>
        </p:nvCxnSpPr>
        <p:spPr>
          <a:xfrm flipH="1">
            <a:off x="2364530" y="2709668"/>
            <a:ext cx="1654813" cy="109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77A801-9908-4246-BB45-DA7DDBD87C67}"/>
              </a:ext>
            </a:extLst>
          </p:cNvPr>
          <p:cNvCxnSpPr>
            <a:cxnSpLocks/>
            <a:stCxn id="8" idx="2"/>
            <a:endCxn id="4" idx="5"/>
          </p:cNvCxnSpPr>
          <p:nvPr/>
        </p:nvCxnSpPr>
        <p:spPr>
          <a:xfrm flipH="1" flipV="1">
            <a:off x="2364530" y="4423647"/>
            <a:ext cx="1654813" cy="101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D265B87-E4E1-4365-A441-AD1D135AD4DF}"/>
              </a:ext>
            </a:extLst>
          </p:cNvPr>
          <p:cNvSpPr/>
          <p:nvPr/>
        </p:nvSpPr>
        <p:spPr>
          <a:xfrm>
            <a:off x="7301948" y="640643"/>
            <a:ext cx="3949148" cy="90410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đ</a:t>
            </a:r>
            <a:r>
              <a:rPr lang="en-US">
                <a:solidFill>
                  <a:schemeClr val="tx1"/>
                </a:solidFill>
                <a:latin typeface="Times New Roman" panose="02020603050405020304" pitchFamily="18" charset="0"/>
                <a:cs typeface="Times New Roman" panose="02020603050405020304" pitchFamily="18" charset="0"/>
              </a:rPr>
              <a:t> Node là một đ</a:t>
            </a:r>
            <a:r>
              <a:rPr lang="vi-VN">
                <a:solidFill>
                  <a:schemeClr val="tx1"/>
                </a:solidFill>
                <a:latin typeface="Times New Roman" panose="02020603050405020304" pitchFamily="18" charset="0"/>
                <a:cs typeface="Times New Roman" panose="02020603050405020304" pitchFamily="18" charset="0"/>
              </a:rPr>
              <a:t>ơ</a:t>
            </a:r>
            <a:r>
              <a:rPr lang="en-US">
                <a:solidFill>
                  <a:schemeClr val="tx1"/>
                </a:solidFill>
                <a:latin typeface="Times New Roman" panose="02020603050405020304" pitchFamily="18" charset="0"/>
                <a:cs typeface="Times New Roman" panose="02020603050405020304" pitchFamily="18" charset="0"/>
              </a:rPr>
              <a:t>n vị tính toán trong ros</a:t>
            </a:r>
            <a:endParaRPr lang="en-US">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6CD90907-7F9D-4865-A9D8-AD282F0C808E}"/>
              </a:ext>
            </a:extLst>
          </p:cNvPr>
          <p:cNvSpPr/>
          <p:nvPr/>
        </p:nvSpPr>
        <p:spPr>
          <a:xfrm>
            <a:off x="7301948" y="2218866"/>
            <a:ext cx="3949148" cy="904109"/>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Topic dùng để giao tiếp và trao đổi tin nhắn giữa hai node  </a:t>
            </a:r>
          </a:p>
        </p:txBody>
      </p:sp>
      <p:sp>
        <p:nvSpPr>
          <p:cNvPr id="53" name="Rectangle 52">
            <a:extLst>
              <a:ext uri="{FF2B5EF4-FFF2-40B4-BE49-F238E27FC236}">
                <a16:creationId xmlns:a16="http://schemas.microsoft.com/office/drawing/2014/main" id="{0EDBC105-9DEE-465B-B8AD-D2DA5724CE85}"/>
              </a:ext>
            </a:extLst>
          </p:cNvPr>
          <p:cNvSpPr/>
          <p:nvPr/>
        </p:nvSpPr>
        <p:spPr>
          <a:xfrm>
            <a:off x="7301948" y="3851786"/>
            <a:ext cx="3949148" cy="9041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Service là một ph</a:t>
            </a:r>
            <a:r>
              <a:rPr lang="vi-VN">
                <a:solidFill>
                  <a:schemeClr val="tx1"/>
                </a:solidFill>
                <a:latin typeface="Times New Roman" panose="02020603050405020304" pitchFamily="18" charset="0"/>
                <a:cs typeface="Times New Roman" panose="02020603050405020304" pitchFamily="18" charset="0"/>
              </a:rPr>
              <a:t>ư</a:t>
            </a:r>
            <a:r>
              <a:rPr lang="en-US">
                <a:solidFill>
                  <a:schemeClr val="tx1"/>
                </a:solidFill>
                <a:latin typeface="Times New Roman" panose="02020603050405020304" pitchFamily="18" charset="0"/>
                <a:cs typeface="Times New Roman" panose="02020603050405020304" pitchFamily="18" charset="0"/>
              </a:rPr>
              <a:t>ơng thức giao tiếp không đồng bộ đ</a:t>
            </a:r>
            <a:r>
              <a:rPr lang="vi-VN">
                <a:solidFill>
                  <a:schemeClr val="tx1"/>
                </a:solidFill>
                <a:latin typeface="Times New Roman" panose="02020603050405020304" pitchFamily="18" charset="0"/>
                <a:cs typeface="Times New Roman" panose="02020603050405020304" pitchFamily="18" charset="0"/>
              </a:rPr>
              <a:t>ư</a:t>
            </a:r>
            <a:r>
              <a:rPr lang="en-US">
                <a:solidFill>
                  <a:schemeClr val="tx1"/>
                </a:solidFill>
                <a:latin typeface="Times New Roman" panose="02020603050405020304" pitchFamily="18" charset="0"/>
                <a:cs typeface="Times New Roman" panose="02020603050405020304" pitchFamily="18" charset="0"/>
              </a:rPr>
              <a:t>ợc sử dụng cho giao tiếp nhiều – nhiều</a:t>
            </a:r>
          </a:p>
        </p:txBody>
      </p:sp>
      <p:sp>
        <p:nvSpPr>
          <p:cNvPr id="54" name="Rectangle 53">
            <a:extLst>
              <a:ext uri="{FF2B5EF4-FFF2-40B4-BE49-F238E27FC236}">
                <a16:creationId xmlns:a16="http://schemas.microsoft.com/office/drawing/2014/main" id="{2AAE2079-2B6C-4B19-ADD7-455285E2BD4F}"/>
              </a:ext>
            </a:extLst>
          </p:cNvPr>
          <p:cNvSpPr/>
          <p:nvPr/>
        </p:nvSpPr>
        <p:spPr>
          <a:xfrm>
            <a:off x="7301948" y="5433972"/>
            <a:ext cx="3949148" cy="904108"/>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Package là đ</a:t>
            </a:r>
            <a:r>
              <a:rPr lang="vi-VN">
                <a:solidFill>
                  <a:schemeClr val="tx1"/>
                </a:solidFill>
                <a:latin typeface="Times New Roman" panose="02020603050405020304" pitchFamily="18" charset="0"/>
                <a:cs typeface="Times New Roman" panose="02020603050405020304" pitchFamily="18" charset="0"/>
              </a:rPr>
              <a:t>ơ</a:t>
            </a:r>
            <a:r>
              <a:rPr lang="en-US">
                <a:solidFill>
                  <a:schemeClr val="tx1"/>
                </a:solidFill>
                <a:latin typeface="Times New Roman" panose="02020603050405020304" pitchFamily="18" charset="0"/>
                <a:cs typeface="Times New Roman" panose="02020603050405020304" pitchFamily="18" charset="0"/>
              </a:rPr>
              <a:t>n vị chính trong tổ chức phần mềm của hệ điều hành ROS, chứa nhiều lệnh thực thi của ROS</a:t>
            </a:r>
          </a:p>
        </p:txBody>
      </p:sp>
      <p:cxnSp>
        <p:nvCxnSpPr>
          <p:cNvPr id="65" name="Straight Arrow Connector 64">
            <a:extLst>
              <a:ext uri="{FF2B5EF4-FFF2-40B4-BE49-F238E27FC236}">
                <a16:creationId xmlns:a16="http://schemas.microsoft.com/office/drawing/2014/main" id="{6ED26271-7970-4D03-BBD9-DCD7F71CA311}"/>
              </a:ext>
            </a:extLst>
          </p:cNvPr>
          <p:cNvCxnSpPr>
            <a:stCxn id="5" idx="6"/>
            <a:endCxn id="51" idx="1"/>
          </p:cNvCxnSpPr>
          <p:nvPr/>
        </p:nvCxnSpPr>
        <p:spPr>
          <a:xfrm flipV="1">
            <a:off x="6030005" y="1092698"/>
            <a:ext cx="1271943" cy="331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90B78E5-B3BD-454D-9CD9-83D778F0A68F}"/>
              </a:ext>
            </a:extLst>
          </p:cNvPr>
          <p:cNvCxnSpPr>
            <a:stCxn id="6" idx="6"/>
            <a:endCxn id="52" idx="1"/>
          </p:cNvCxnSpPr>
          <p:nvPr/>
        </p:nvCxnSpPr>
        <p:spPr>
          <a:xfrm flipV="1">
            <a:off x="5950491" y="2670921"/>
            <a:ext cx="1351457" cy="38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2361ACC-205D-473C-9815-FDD862045959}"/>
              </a:ext>
            </a:extLst>
          </p:cNvPr>
          <p:cNvCxnSpPr>
            <a:stCxn id="7" idx="6"/>
            <a:endCxn id="53" idx="1"/>
          </p:cNvCxnSpPr>
          <p:nvPr/>
        </p:nvCxnSpPr>
        <p:spPr>
          <a:xfrm>
            <a:off x="5953712" y="4071820"/>
            <a:ext cx="1348236" cy="232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4267F8-D344-4C7A-B709-BA2D7E6CF8FD}"/>
              </a:ext>
            </a:extLst>
          </p:cNvPr>
          <p:cNvCxnSpPr>
            <a:stCxn id="8" idx="6"/>
            <a:endCxn id="54" idx="1"/>
          </p:cNvCxnSpPr>
          <p:nvPr/>
        </p:nvCxnSpPr>
        <p:spPr>
          <a:xfrm>
            <a:off x="5834890" y="5433972"/>
            <a:ext cx="1467058" cy="452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438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1B74-A733-45FD-9CB4-C97BA76ECA57}"/>
              </a:ext>
            </a:extLst>
          </p:cNvPr>
          <p:cNvSpPr>
            <a:spLocks noGrp="1"/>
          </p:cNvSpPr>
          <p:nvPr>
            <p:ph type="ctrTitle"/>
          </p:nvPr>
        </p:nvSpPr>
        <p:spPr>
          <a:xfrm>
            <a:off x="795130" y="589721"/>
            <a:ext cx="9872870" cy="1099929"/>
          </a:xfrm>
        </p:spPr>
        <p:txBody>
          <a:bodyPr>
            <a:noAutofit/>
          </a:bodyPr>
          <a:lstStyle/>
          <a:p>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br>
              <a:rPr lang="en-US" sz="3600">
                <a:latin typeface="Times New Roman" panose="02020603050405020304" pitchFamily="18" charset="0"/>
                <a:cs typeface="Times New Roman" panose="02020603050405020304" pitchFamily="18" charset="0"/>
              </a:rPr>
            </a:br>
            <a:r>
              <a:rPr lang="en-US" sz="3600">
                <a:latin typeface="Times New Roman" panose="02020603050405020304" pitchFamily="18" charset="0"/>
                <a:cs typeface="Times New Roman" panose="02020603050405020304" pitchFamily="18" charset="0"/>
              </a:rPr>
              <a:t>CH</a:t>
            </a:r>
            <a:r>
              <a:rPr lang="vi-VN" sz="3600">
                <a:latin typeface="Times New Roman" panose="02020603050405020304" pitchFamily="18" charset="0"/>
                <a:cs typeface="Times New Roman" panose="02020603050405020304" pitchFamily="18" charset="0"/>
              </a:rPr>
              <a:t>Ư</a:t>
            </a:r>
            <a:r>
              <a:rPr lang="en-US" sz="3600">
                <a:latin typeface="Times New Roman" panose="02020603050405020304" pitchFamily="18" charset="0"/>
                <a:cs typeface="Times New Roman" panose="02020603050405020304" pitchFamily="18" charset="0"/>
              </a:rPr>
              <a:t>ƠNG 2: NAVIGATION STACK VÀ HECTOR MAPPING </a:t>
            </a:r>
          </a:p>
        </p:txBody>
      </p:sp>
      <p:sp>
        <p:nvSpPr>
          <p:cNvPr id="3" name="Subtitle 2">
            <a:extLst>
              <a:ext uri="{FF2B5EF4-FFF2-40B4-BE49-F238E27FC236}">
                <a16:creationId xmlns:a16="http://schemas.microsoft.com/office/drawing/2014/main" id="{2227A003-4EC3-4104-9B55-4556829E5E38}"/>
              </a:ext>
            </a:extLst>
          </p:cNvPr>
          <p:cNvSpPr>
            <a:spLocks noGrp="1"/>
          </p:cNvSpPr>
          <p:nvPr>
            <p:ph type="subTitle" idx="1"/>
          </p:nvPr>
        </p:nvSpPr>
        <p:spPr>
          <a:xfrm>
            <a:off x="795130" y="1815548"/>
            <a:ext cx="9872870" cy="4704522"/>
          </a:xfrm>
        </p:spPr>
        <p:txBody>
          <a:bodyPr/>
          <a:lstStyle/>
          <a:p>
            <a:pPr algn="l"/>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rPr>
              <a:t>1.NAVIGTION STACK</a:t>
            </a:r>
          </a:p>
          <a:p>
            <a:pPr algn="l"/>
            <a:r>
              <a:rPr lang="en-US" sz="2000">
                <a:latin typeface="Times New Roman" panose="02020603050405020304" pitchFamily="18" charset="0"/>
                <a:cs typeface="Times New Roman" panose="02020603050405020304" pitchFamily="18" charset="0"/>
              </a:rPr>
              <a:t>     SLAM (simultaneous localization and mapping) là hệ thống sử dụng thông tin ảnh thu được từ camera để tái tạo môi trường bên ngoài, bằng cách đưa thông tin môi trường vào một map (2D hoặc 3D).</a:t>
            </a:r>
          </a:p>
          <a:p>
            <a:pPr algn="l"/>
            <a:r>
              <a:rPr lang="en-US" sz="2000">
                <a:latin typeface="Times New Roman" panose="02020603050405020304" pitchFamily="18" charset="0"/>
                <a:cs typeface="Times New Roman" panose="02020603050405020304" pitchFamily="18" charset="0"/>
              </a:rPr>
              <a:t>     Điều khiển tự động thiết bị robot chia làm 3 vấn đề chính:</a:t>
            </a:r>
          </a:p>
          <a:p>
            <a:pPr marL="342900" indent="-342900" algn="l">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   Định vị (localization)</a:t>
            </a:r>
          </a:p>
          <a:p>
            <a:pPr marL="342900" indent="-342900" algn="l">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   Tái tạo môi trường (mapping)</a:t>
            </a:r>
          </a:p>
          <a:p>
            <a:pPr marL="342900" indent="-342900" algn="l">
              <a:buFont typeface="Wingdings" panose="05000000000000000000" pitchFamily="2" charset="2"/>
              <a:buChar char="v"/>
            </a:pPr>
            <a:r>
              <a:rPr lang="en-US" sz="2000">
                <a:latin typeface="Times New Roman" panose="02020603050405020304" pitchFamily="18" charset="0"/>
                <a:cs typeface="Times New Roman" panose="02020603050405020304" pitchFamily="18" charset="0"/>
              </a:rPr>
              <a:t>   Hoạch định đường đi (path planning). </a:t>
            </a:r>
          </a:p>
          <a:p>
            <a:pPr algn="l"/>
            <a:r>
              <a:rPr lang="en-US" sz="2000">
                <a:latin typeface="Times New Roman" panose="02020603050405020304" pitchFamily="18" charset="0"/>
                <a:cs typeface="Times New Roman" panose="02020603050405020304" pitchFamily="18" charset="0"/>
              </a:rPr>
              <a:t>    Trong ROS có một gói hỗ trợ SLAM, đó chính là Navigation stack</a:t>
            </a:r>
          </a:p>
        </p:txBody>
      </p:sp>
    </p:spTree>
    <p:extLst>
      <p:ext uri="{BB962C8B-B14F-4D97-AF65-F5344CB8AC3E}">
        <p14:creationId xmlns:p14="http://schemas.microsoft.com/office/powerpoint/2010/main" val="728427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4E83F-420B-4233-B9EE-3EFB0B016369}"/>
              </a:ext>
            </a:extLst>
          </p:cNvPr>
          <p:cNvSpPr>
            <a:spLocks noGrp="1"/>
          </p:cNvSpPr>
          <p:nvPr>
            <p:ph type="title"/>
          </p:nvPr>
        </p:nvSpPr>
        <p:spPr>
          <a:xfrm>
            <a:off x="403274" y="185531"/>
            <a:ext cx="4928786" cy="437322"/>
          </a:xfrm>
        </p:spPr>
        <p:txBody>
          <a:bodyPr>
            <a:normAutofit fontScale="90000"/>
          </a:bodyPr>
          <a:lstStyle/>
          <a:p>
            <a:r>
              <a:rPr lang="en-US" sz="2400" u="sng">
                <a:latin typeface="Times New Roman" panose="02020603050405020304" pitchFamily="18" charset="0"/>
                <a:cs typeface="Times New Roman" panose="02020603050405020304" pitchFamily="18" charset="0"/>
              </a:rPr>
              <a:t>Các thành phần trong navigation stack:</a:t>
            </a:r>
          </a:p>
        </p:txBody>
      </p:sp>
      <p:pic>
        <p:nvPicPr>
          <p:cNvPr id="10" name="Picture 9">
            <a:extLst>
              <a:ext uri="{FF2B5EF4-FFF2-40B4-BE49-F238E27FC236}">
                <a16:creationId xmlns:a16="http://schemas.microsoft.com/office/drawing/2014/main" id="{E7919931-66A6-4408-B590-BF0E7A9280BE}"/>
              </a:ext>
            </a:extLst>
          </p:cNvPr>
          <p:cNvPicPr>
            <a:picLocks noChangeAspect="1"/>
          </p:cNvPicPr>
          <p:nvPr/>
        </p:nvPicPr>
        <p:blipFill>
          <a:blip r:embed="rId2"/>
          <a:stretch>
            <a:fillRect/>
          </a:stretch>
        </p:blipFill>
        <p:spPr>
          <a:xfrm>
            <a:off x="4386471" y="1094077"/>
            <a:ext cx="7402255" cy="4920889"/>
          </a:xfrm>
          <a:prstGeom prst="rect">
            <a:avLst/>
          </a:prstGeom>
        </p:spPr>
      </p:pic>
      <p:sp>
        <p:nvSpPr>
          <p:cNvPr id="11" name="Rectangle 10">
            <a:extLst>
              <a:ext uri="{FF2B5EF4-FFF2-40B4-BE49-F238E27FC236}">
                <a16:creationId xmlns:a16="http://schemas.microsoft.com/office/drawing/2014/main" id="{996CB43A-0106-43EA-9A52-12829850B777}"/>
              </a:ext>
            </a:extLst>
          </p:cNvPr>
          <p:cNvSpPr/>
          <p:nvPr/>
        </p:nvSpPr>
        <p:spPr>
          <a:xfrm>
            <a:off x="403274" y="800228"/>
            <a:ext cx="3746695" cy="1338980"/>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Times New Roman" panose="02020603050405020304" pitchFamily="18" charset="0"/>
                <a:cs typeface="Times New Roman" panose="02020603050405020304" pitchFamily="18" charset="0"/>
              </a:rPr>
              <a:t>Global cost map </a:t>
            </a:r>
            <a:r>
              <a:rPr lang="en-US">
                <a:solidFill>
                  <a:schemeClr val="tx1"/>
                </a:solidFill>
                <a:latin typeface="Times New Roman" panose="02020603050405020304" pitchFamily="18" charset="0"/>
                <a:cs typeface="Times New Roman" panose="02020603050405020304" pitchFamily="18" charset="0"/>
              </a:rPr>
              <a:t>:</a:t>
            </a:r>
            <a:r>
              <a:rPr lang="vi-VN">
                <a:solidFill>
                  <a:schemeClr val="tx1"/>
                </a:solidFill>
                <a:latin typeface="Times New Roman" panose="02020603050405020304" pitchFamily="18" charset="0"/>
                <a:cs typeface="Times New Roman" panose="02020603050405020304" pitchFamily="18" charset="0"/>
              </a:rPr>
              <a:t> Nhận dữ liệu từ map server và sensor sources để lưu trữ cũng như cập nhập để thành lập một bản đồ 2d dưới dạng lưới ô vuông</a:t>
            </a:r>
            <a:endParaRPr lang="en-US">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FC064E6-9E99-424D-AC59-53E7D6C0A7B2}"/>
              </a:ext>
            </a:extLst>
          </p:cNvPr>
          <p:cNvSpPr/>
          <p:nvPr/>
        </p:nvSpPr>
        <p:spPr>
          <a:xfrm>
            <a:off x="403274" y="2518931"/>
            <a:ext cx="3746695" cy="1151921"/>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Times New Roman" panose="02020603050405020304" pitchFamily="18" charset="0"/>
                <a:cs typeface="Times New Roman" panose="02020603050405020304" pitchFamily="18" charset="0"/>
              </a:rPr>
              <a:t>Global planner</a:t>
            </a:r>
            <a:r>
              <a:rPr lang="en-US">
                <a:solidFill>
                  <a:schemeClr val="tx1"/>
                </a:solidFill>
                <a:latin typeface="Times New Roman" panose="02020603050405020304" pitchFamily="18" charset="0"/>
                <a:cs typeface="Times New Roman" panose="02020603050405020304" pitchFamily="18" charset="0"/>
              </a:rPr>
              <a:t>: Dùng để hoạch định con đường mà robot sẽ đi từ vị trí hiện tại tới một điểm bất kỳ trên bản đồ</a:t>
            </a:r>
          </a:p>
        </p:txBody>
      </p:sp>
      <p:sp>
        <p:nvSpPr>
          <p:cNvPr id="13" name="Rectangle 12">
            <a:extLst>
              <a:ext uri="{FF2B5EF4-FFF2-40B4-BE49-F238E27FC236}">
                <a16:creationId xmlns:a16="http://schemas.microsoft.com/office/drawing/2014/main" id="{79DD8818-CCB0-435A-80F8-3C0FC3D8EE5C}"/>
              </a:ext>
            </a:extLst>
          </p:cNvPr>
          <p:cNvSpPr/>
          <p:nvPr/>
        </p:nvSpPr>
        <p:spPr>
          <a:xfrm>
            <a:off x="403273" y="4009552"/>
            <a:ext cx="3746695" cy="1151921"/>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Times New Roman" panose="02020603050405020304" pitchFamily="18" charset="0"/>
                <a:cs typeface="Times New Roman" panose="02020603050405020304" pitchFamily="18" charset="0"/>
              </a:rPr>
              <a:t>Recorvery behaviors:</a:t>
            </a:r>
            <a:r>
              <a:rPr lang="en-US">
                <a:solidFill>
                  <a:schemeClr val="tx1"/>
                </a:solidFill>
                <a:latin typeface="Times New Roman" panose="02020603050405020304" pitchFamily="18" charset="0"/>
                <a:cs typeface="Times New Roman" panose="02020603050405020304" pitchFamily="18" charset="0"/>
              </a:rPr>
              <a:t>tiến hành các biện pháp để robot chủ động thoát bẫy như quay lại đường cũ, xoay 360 độ để dọn dẹp hướng ngại vật</a:t>
            </a:r>
            <a:endParaRPr lang="en-US" b="1">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E2B25B9-D35B-4712-9031-15CEB5868330}"/>
              </a:ext>
            </a:extLst>
          </p:cNvPr>
          <p:cNvSpPr/>
          <p:nvPr/>
        </p:nvSpPr>
        <p:spPr>
          <a:xfrm>
            <a:off x="403273" y="5559033"/>
            <a:ext cx="3746695" cy="846102"/>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latin typeface="Times New Roman" panose="02020603050405020304" pitchFamily="18" charset="0"/>
                <a:cs typeface="Times New Roman" panose="02020603050405020304" pitchFamily="18" charset="0"/>
              </a:rPr>
              <a:t>Local costmap và Local planer: </a:t>
            </a:r>
            <a:r>
              <a:rPr lang="en-US">
                <a:solidFill>
                  <a:schemeClr val="tx1"/>
                </a:solidFill>
                <a:latin typeface="Times New Roman" panose="02020603050405020304" pitchFamily="18" charset="0"/>
                <a:cs typeface="Times New Roman" panose="02020603050405020304" pitchFamily="18" charset="0"/>
              </a:rPr>
              <a:t>dùng trong kế hoạch ngắn hạn, tức thời.</a:t>
            </a:r>
          </a:p>
        </p:txBody>
      </p:sp>
    </p:spTree>
    <p:extLst>
      <p:ext uri="{BB962C8B-B14F-4D97-AF65-F5344CB8AC3E}">
        <p14:creationId xmlns:p14="http://schemas.microsoft.com/office/powerpoint/2010/main" val="2607510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828</Words>
  <Application>Microsoft Office PowerPoint</Application>
  <PresentationFormat>Widescreen</PresentationFormat>
  <Paragraphs>65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Nghiên Cứu Phát Triển  Robot Hút Bụi Thông Minh</vt:lpstr>
      <vt:lpstr>CÁCH MẠNG  CÔNG NGHIỆP  4.0</vt:lpstr>
      <vt:lpstr>PowerPoint Presentation</vt:lpstr>
      <vt:lpstr>Thuật ngữ Công nghiệp 4.0 xuất phát từ sự kết hợp của những tiến bộ quan trọng trong công nghệ số, sinh học và tự động hóa phần cứng.  </vt:lpstr>
      <vt:lpstr>PowerPoint Presentation</vt:lpstr>
      <vt:lpstr>CHƯƠNG 1: GIỚI THIỆU VỀ ROS</vt:lpstr>
      <vt:lpstr>PowerPoint Presentation</vt:lpstr>
      <vt:lpstr>   CHƯƠNG 2: NAVIGATION STACK VÀ HECTOR MAPPING </vt:lpstr>
      <vt:lpstr>Các thành phần trong navigation stack:</vt:lpstr>
      <vt:lpstr>2. HECTOR              SLAM</vt:lpstr>
      <vt:lpstr>Hoạt động của Hector mapping:</vt:lpstr>
      <vt:lpstr>CHƯƠNG 3: PHÁT TRIỂN ROBOT HÚT BỤI THÔNG MINH</vt:lpstr>
      <vt:lpstr> Sơ đồ hoạt động của Robot       -Sơ đồ logic</vt:lpstr>
      <vt:lpstr>- Sơ đồ phần cứng</vt:lpstr>
      <vt:lpstr>Các thành phần của phần cứng</vt:lpstr>
      <vt:lpstr>Lắp ráp trên Robot  - Lắp ráp cụm động cơ </vt:lpstr>
      <vt:lpstr>Lắp ráp cụm cảm biến</vt:lpstr>
      <vt:lpstr>Lắp ráp cụm nguồn</vt:lpstr>
      <vt:lpstr>Hình ảnh hoàn chỉnh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CÁCH MẠNG  CÔNG NGHIỆP  4.0</dc:title>
  <dc:creator>Admin</dc:creator>
  <cp:lastModifiedBy>Admin</cp:lastModifiedBy>
  <cp:revision>20</cp:revision>
  <dcterms:created xsi:type="dcterms:W3CDTF">2019-05-14T06:04:43Z</dcterms:created>
  <dcterms:modified xsi:type="dcterms:W3CDTF">2019-05-14T14:34:15Z</dcterms:modified>
</cp:coreProperties>
</file>